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77" r:id="rId5"/>
    <p:sldId id="269" r:id="rId6"/>
    <p:sldId id="284" r:id="rId7"/>
    <p:sldId id="288" r:id="rId8"/>
    <p:sldId id="285" r:id="rId9"/>
    <p:sldId id="289" r:id="rId10"/>
    <p:sldId id="292" r:id="rId11"/>
    <p:sldId id="290" r:id="rId12"/>
    <p:sldId id="265" r:id="rId13"/>
    <p:sldId id="293" r:id="rId14"/>
    <p:sldId id="283"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ara Josipovic" initials="KJ" lastIdx="1" clrIdx="0">
    <p:extLst>
      <p:ext uri="{19B8F6BF-5375-455C-9EA6-DF929625EA0E}">
        <p15:presenceInfo xmlns:p15="http://schemas.microsoft.com/office/powerpoint/2012/main" userId="S::kjosipovic@wmo.int::3db77c78-b6f0-40c7-a5c2-2c2a2ad414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941D"/>
    <a:srgbClr val="F29220"/>
    <a:srgbClr val="005A9C"/>
    <a:srgbClr val="005BAA"/>
    <a:srgbClr val="E6E6E6"/>
    <a:srgbClr val="0B88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89FCDC-A872-96A3-86D1-FF2E9B83C708}" v="81" dt="2024-04-17T11:44:51.808"/>
    <p1510:client id="{8EEA6AB5-9E9D-4060-DD13-F4AA863C6B41}" v="9" dt="2024-04-18T09:51:00.799"/>
    <p1510:client id="{B38ED12E-2525-887B-160C-9BBD946DDA4B}" v="36" dt="2024-04-17T07:33:46.668"/>
    <p1510:client id="{CDCE4AE3-62AC-446D-B083-AB8F075EAF92}" v="3" dt="2024-04-17T08:28:51.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5DB0D-ACCC-442D-83F1-38E5027AD7A1}" type="datetimeFigureOut">
              <a:rPr lang="en-US" smtClean="0"/>
              <a:t>4/18/2024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08370-1F78-4F13-982A-2BC27736412A}" type="slidenum">
              <a:rPr lang="en-US" smtClean="0"/>
              <a:t>‹#›</a:t>
            </a:fld>
            <a:endParaRPr lang="en-US"/>
          </a:p>
        </p:txBody>
      </p:sp>
    </p:spTree>
    <p:extLst>
      <p:ext uri="{BB962C8B-B14F-4D97-AF65-F5344CB8AC3E}">
        <p14:creationId xmlns:p14="http://schemas.microsoft.com/office/powerpoint/2010/main" val="4166846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ea typeface="Calibri"/>
              <a:cs typeface="Calibri"/>
            </a:endParaRPr>
          </a:p>
        </p:txBody>
      </p:sp>
      <p:sp>
        <p:nvSpPr>
          <p:cNvPr id="4" name="Slide Number Placeholder 3"/>
          <p:cNvSpPr>
            <a:spLocks noGrp="1"/>
          </p:cNvSpPr>
          <p:nvPr>
            <p:ph type="sldNum" sz="quarter" idx="5"/>
          </p:nvPr>
        </p:nvSpPr>
        <p:spPr/>
        <p:txBody>
          <a:bodyPr/>
          <a:lstStyle/>
          <a:p>
            <a:fld id="{8E708370-1F78-4F13-982A-2BC27736412A}" type="slidenum">
              <a:rPr lang="en-US" smtClean="0"/>
              <a:t>2</a:t>
            </a:fld>
            <a:endParaRPr lang="en-US"/>
          </a:p>
        </p:txBody>
      </p:sp>
    </p:spTree>
    <p:extLst>
      <p:ext uri="{BB962C8B-B14F-4D97-AF65-F5344CB8AC3E}">
        <p14:creationId xmlns:p14="http://schemas.microsoft.com/office/powerpoint/2010/main" val="3013633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ea typeface="Calibri"/>
              <a:cs typeface="Calibri"/>
            </a:endParaRPr>
          </a:p>
        </p:txBody>
      </p:sp>
      <p:sp>
        <p:nvSpPr>
          <p:cNvPr id="4" name="Slide Number Placeholder 3"/>
          <p:cNvSpPr>
            <a:spLocks noGrp="1"/>
          </p:cNvSpPr>
          <p:nvPr>
            <p:ph type="sldNum" sz="quarter" idx="5"/>
          </p:nvPr>
        </p:nvSpPr>
        <p:spPr/>
        <p:txBody>
          <a:bodyPr/>
          <a:lstStyle/>
          <a:p>
            <a:fld id="{8E708370-1F78-4F13-982A-2BC27736412A}" type="slidenum">
              <a:rPr lang="en-US" smtClean="0"/>
              <a:t>3</a:t>
            </a:fld>
            <a:endParaRPr lang="en-US"/>
          </a:p>
        </p:txBody>
      </p:sp>
    </p:spTree>
    <p:extLst>
      <p:ext uri="{BB962C8B-B14F-4D97-AF65-F5344CB8AC3E}">
        <p14:creationId xmlns:p14="http://schemas.microsoft.com/office/powerpoint/2010/main" val="4121143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ea typeface="Calibri"/>
              <a:cs typeface="Calibri"/>
            </a:endParaRPr>
          </a:p>
        </p:txBody>
      </p:sp>
      <p:sp>
        <p:nvSpPr>
          <p:cNvPr id="4" name="Slide Number Placeholder 3"/>
          <p:cNvSpPr>
            <a:spLocks noGrp="1"/>
          </p:cNvSpPr>
          <p:nvPr>
            <p:ph type="sldNum" sz="quarter" idx="5"/>
          </p:nvPr>
        </p:nvSpPr>
        <p:spPr/>
        <p:txBody>
          <a:bodyPr/>
          <a:lstStyle/>
          <a:p>
            <a:fld id="{8E708370-1F78-4F13-982A-2BC27736412A}" type="slidenum">
              <a:rPr lang="en-US" smtClean="0"/>
              <a:t>4</a:t>
            </a:fld>
            <a:endParaRPr lang="en-US"/>
          </a:p>
        </p:txBody>
      </p:sp>
    </p:spTree>
    <p:extLst>
      <p:ext uri="{BB962C8B-B14F-4D97-AF65-F5344CB8AC3E}">
        <p14:creationId xmlns:p14="http://schemas.microsoft.com/office/powerpoint/2010/main" val="1977815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ea typeface="Calibri"/>
              <a:cs typeface="Calibri"/>
            </a:endParaRPr>
          </a:p>
        </p:txBody>
      </p:sp>
      <p:sp>
        <p:nvSpPr>
          <p:cNvPr id="4" name="Slide Number Placeholder 3"/>
          <p:cNvSpPr>
            <a:spLocks noGrp="1"/>
          </p:cNvSpPr>
          <p:nvPr>
            <p:ph type="sldNum" sz="quarter" idx="5"/>
          </p:nvPr>
        </p:nvSpPr>
        <p:spPr/>
        <p:txBody>
          <a:bodyPr/>
          <a:lstStyle/>
          <a:p>
            <a:fld id="{8E708370-1F78-4F13-982A-2BC27736412A}" type="slidenum">
              <a:rPr lang="en-US" smtClean="0"/>
              <a:t>5</a:t>
            </a:fld>
            <a:endParaRPr lang="en-US"/>
          </a:p>
        </p:txBody>
      </p:sp>
    </p:spTree>
    <p:extLst>
      <p:ext uri="{BB962C8B-B14F-4D97-AF65-F5344CB8AC3E}">
        <p14:creationId xmlns:p14="http://schemas.microsoft.com/office/powerpoint/2010/main" val="31321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b="1" dirty="0">
              <a:ea typeface="Calibri"/>
              <a:cs typeface="Calibri"/>
            </a:endParaRPr>
          </a:p>
        </p:txBody>
      </p:sp>
      <p:sp>
        <p:nvSpPr>
          <p:cNvPr id="4" name="Slide Number Placeholder 3"/>
          <p:cNvSpPr>
            <a:spLocks noGrp="1"/>
          </p:cNvSpPr>
          <p:nvPr>
            <p:ph type="sldNum" sz="quarter" idx="5"/>
          </p:nvPr>
        </p:nvSpPr>
        <p:spPr/>
        <p:txBody>
          <a:bodyPr/>
          <a:lstStyle/>
          <a:p>
            <a:fld id="{8E708370-1F78-4F13-982A-2BC27736412A}" type="slidenum">
              <a:rPr lang="en-US" smtClean="0"/>
              <a:t>6</a:t>
            </a:fld>
            <a:endParaRPr lang="en-US"/>
          </a:p>
        </p:txBody>
      </p:sp>
    </p:spTree>
    <p:extLst>
      <p:ext uri="{BB962C8B-B14F-4D97-AF65-F5344CB8AC3E}">
        <p14:creationId xmlns:p14="http://schemas.microsoft.com/office/powerpoint/2010/main" val="1652775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ea typeface="Calibri"/>
              <a:cs typeface="Calibri"/>
            </a:endParaRPr>
          </a:p>
        </p:txBody>
      </p:sp>
      <p:sp>
        <p:nvSpPr>
          <p:cNvPr id="4" name="Slide Number Placeholder 3"/>
          <p:cNvSpPr>
            <a:spLocks noGrp="1"/>
          </p:cNvSpPr>
          <p:nvPr>
            <p:ph type="sldNum" sz="quarter" idx="5"/>
          </p:nvPr>
        </p:nvSpPr>
        <p:spPr/>
        <p:txBody>
          <a:bodyPr/>
          <a:lstStyle/>
          <a:p>
            <a:fld id="{8E708370-1F78-4F13-982A-2BC27736412A}" type="slidenum">
              <a:rPr lang="en-US" smtClean="0"/>
              <a:t>7</a:t>
            </a:fld>
            <a:endParaRPr lang="en-US"/>
          </a:p>
        </p:txBody>
      </p:sp>
    </p:spTree>
    <p:extLst>
      <p:ext uri="{BB962C8B-B14F-4D97-AF65-F5344CB8AC3E}">
        <p14:creationId xmlns:p14="http://schemas.microsoft.com/office/powerpoint/2010/main" val="3480104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ea typeface="Calibri"/>
              <a:cs typeface="Calibri"/>
            </a:endParaRPr>
          </a:p>
        </p:txBody>
      </p:sp>
      <p:sp>
        <p:nvSpPr>
          <p:cNvPr id="4" name="Slide Number Placeholder 3"/>
          <p:cNvSpPr>
            <a:spLocks noGrp="1"/>
          </p:cNvSpPr>
          <p:nvPr>
            <p:ph type="sldNum" sz="quarter" idx="5"/>
          </p:nvPr>
        </p:nvSpPr>
        <p:spPr/>
        <p:txBody>
          <a:bodyPr/>
          <a:lstStyle/>
          <a:p>
            <a:fld id="{8E708370-1F78-4F13-982A-2BC27736412A}" type="slidenum">
              <a:rPr lang="en-US" smtClean="0"/>
              <a:t>8</a:t>
            </a:fld>
            <a:endParaRPr lang="en-US"/>
          </a:p>
        </p:txBody>
      </p:sp>
    </p:spTree>
    <p:extLst>
      <p:ext uri="{BB962C8B-B14F-4D97-AF65-F5344CB8AC3E}">
        <p14:creationId xmlns:p14="http://schemas.microsoft.com/office/powerpoint/2010/main" val="516287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ea typeface="Calibri"/>
              <a:cs typeface="Calibri"/>
            </a:endParaRPr>
          </a:p>
        </p:txBody>
      </p:sp>
      <p:sp>
        <p:nvSpPr>
          <p:cNvPr id="4" name="Slide Number Placeholder 3"/>
          <p:cNvSpPr>
            <a:spLocks noGrp="1"/>
          </p:cNvSpPr>
          <p:nvPr>
            <p:ph type="sldNum" sz="quarter" idx="5"/>
          </p:nvPr>
        </p:nvSpPr>
        <p:spPr/>
        <p:txBody>
          <a:bodyPr/>
          <a:lstStyle/>
          <a:p>
            <a:fld id="{8E708370-1F78-4F13-982A-2BC27736412A}" type="slidenum">
              <a:rPr lang="en-US" smtClean="0"/>
              <a:t>9</a:t>
            </a:fld>
            <a:endParaRPr lang="en-US"/>
          </a:p>
        </p:txBody>
      </p:sp>
    </p:spTree>
    <p:extLst>
      <p:ext uri="{BB962C8B-B14F-4D97-AF65-F5344CB8AC3E}">
        <p14:creationId xmlns:p14="http://schemas.microsoft.com/office/powerpoint/2010/main" val="3650039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ea typeface="Calibri"/>
              <a:cs typeface="Calibri"/>
            </a:endParaRPr>
          </a:p>
        </p:txBody>
      </p:sp>
      <p:sp>
        <p:nvSpPr>
          <p:cNvPr id="4" name="Slide Number Placeholder 3"/>
          <p:cNvSpPr>
            <a:spLocks noGrp="1"/>
          </p:cNvSpPr>
          <p:nvPr>
            <p:ph type="sldNum" sz="quarter" idx="5"/>
          </p:nvPr>
        </p:nvSpPr>
        <p:spPr/>
        <p:txBody>
          <a:bodyPr/>
          <a:lstStyle/>
          <a:p>
            <a:fld id="{8E708370-1F78-4F13-982A-2BC27736412A}" type="slidenum">
              <a:rPr lang="en-US" smtClean="0"/>
              <a:t>10</a:t>
            </a:fld>
            <a:endParaRPr lang="en-US"/>
          </a:p>
        </p:txBody>
      </p:sp>
    </p:spTree>
    <p:extLst>
      <p:ext uri="{BB962C8B-B14F-4D97-AF65-F5344CB8AC3E}">
        <p14:creationId xmlns:p14="http://schemas.microsoft.com/office/powerpoint/2010/main" val="358197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799-4231-2346-88CD-50EB4F7D6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A7F83-D93D-B848-B8B4-C00862A7B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10179-53D6-2541-984B-2302772D1EB0}"/>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5" name="Footer Placeholder 4">
            <a:extLst>
              <a:ext uri="{FF2B5EF4-FFF2-40B4-BE49-F238E27FC236}">
                <a16:creationId xmlns:a16="http://schemas.microsoft.com/office/drawing/2014/main" id="{0D6A9576-B9E5-EC45-822F-70872F479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7FFFE-58EC-AD47-BCC4-79F7901ED45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98461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4409-47BD-B745-9631-8FBF6F0C98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50928A-9CEF-C94B-9E3D-ECF41CE9C8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DCF3C-E871-1246-AA8C-C00AA837EC26}"/>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5" name="Footer Placeholder 4">
            <a:extLst>
              <a:ext uri="{FF2B5EF4-FFF2-40B4-BE49-F238E27FC236}">
                <a16:creationId xmlns:a16="http://schemas.microsoft.com/office/drawing/2014/main" id="{FE22C893-02D2-3A40-92BD-4F2897741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0ACCC-903D-8849-B627-3B3B1442F579}"/>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00113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679AA-F95A-6C49-924E-ED19D1BA6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1B20FD-2E08-4D4E-ABFE-5B18E37C80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732CF-C083-EB49-AADB-8BF4409CC9FE}"/>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5" name="Footer Placeholder 4">
            <a:extLst>
              <a:ext uri="{FF2B5EF4-FFF2-40B4-BE49-F238E27FC236}">
                <a16:creationId xmlns:a16="http://schemas.microsoft.com/office/drawing/2014/main" id="{401EBAD8-8AEC-6745-9184-44F30BB2B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D1102-6943-F445-BF9F-18E890F0BE8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716420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14A7-5367-6641-89B3-ED5206D45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1EACD7-D93B-FE43-8595-62E80F9C12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CB0E1-F717-8543-8276-E0FF351BF154}"/>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5" name="Footer Placeholder 4">
            <a:extLst>
              <a:ext uri="{FF2B5EF4-FFF2-40B4-BE49-F238E27FC236}">
                <a16:creationId xmlns:a16="http://schemas.microsoft.com/office/drawing/2014/main" id="{DC7C43B9-2296-0545-AA12-2E6E33536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8FCBA-5B72-1847-A4B5-B5B6FBAE9F5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25516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17ED-B526-3741-9437-CAA67CD3D0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0CB9E6-61FE-0E4A-9EA7-A54AAE054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9C00FF-8B7B-2849-8F0B-844EBBDCB320}"/>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5" name="Footer Placeholder 4">
            <a:extLst>
              <a:ext uri="{FF2B5EF4-FFF2-40B4-BE49-F238E27FC236}">
                <a16:creationId xmlns:a16="http://schemas.microsoft.com/office/drawing/2014/main" id="{6D80EA24-2FF2-8645-B2F8-2B04E162F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47AD9-32FD-5D40-8739-004AAA5CFABB}"/>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7558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F550-CB93-6440-9E7D-1990C0230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34B28-9891-9C48-BBF7-3FA840B144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8933CE-EA8D-4D49-A832-CFE5A31CF0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A8EF8E-143E-4648-850C-FFE87BCDCF08}"/>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6" name="Footer Placeholder 5">
            <a:extLst>
              <a:ext uri="{FF2B5EF4-FFF2-40B4-BE49-F238E27FC236}">
                <a16:creationId xmlns:a16="http://schemas.microsoft.com/office/drawing/2014/main" id="{893E1F61-4260-9C4D-AB89-CE7BE42C2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0F333-43E3-5847-B0EC-E9AB122D534C}"/>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58618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806A-B7D2-7140-9436-1143278A72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3E6735-5C95-C54F-8E6D-915607B71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65059F-B372-DB48-B36F-AA1616F3B3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6C662-5F07-F443-B63B-58577DB75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1AC9D6-AFA3-A546-BB82-E3D4FE01C9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8E6B6-73E5-CA41-8BD4-041E50F46C1F}"/>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8" name="Footer Placeholder 7">
            <a:extLst>
              <a:ext uri="{FF2B5EF4-FFF2-40B4-BE49-F238E27FC236}">
                <a16:creationId xmlns:a16="http://schemas.microsoft.com/office/drawing/2014/main" id="{1AD955FE-D63C-D841-944B-31661EB392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D28364-DF09-0447-BD31-D77CF631417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81749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A369-3332-8449-82FA-53904157D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14008B-3EEF-6E40-9202-C50512A3BC5A}"/>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4" name="Footer Placeholder 3">
            <a:extLst>
              <a:ext uri="{FF2B5EF4-FFF2-40B4-BE49-F238E27FC236}">
                <a16:creationId xmlns:a16="http://schemas.microsoft.com/office/drawing/2014/main" id="{6AC30F60-22F5-CF4F-8300-0C23FA8D63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6F9C5-71CD-DF4D-87AE-1E5603379355}"/>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419011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D5756-9533-5947-8AA4-A55E45B54662}"/>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3" name="Footer Placeholder 2">
            <a:extLst>
              <a:ext uri="{FF2B5EF4-FFF2-40B4-BE49-F238E27FC236}">
                <a16:creationId xmlns:a16="http://schemas.microsoft.com/office/drawing/2014/main" id="{5B54A894-2BDD-664C-9734-01944B8EE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938AFC-927D-0E4C-8765-513AA32F5C5A}"/>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68884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B2AB-6FB0-3F4B-B296-90A3EB5BD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36C93C-3293-7641-AEA6-C4007B00A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9A7650-C748-FB4E-9BA6-288E3E3F4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3EDD49-D3A1-B74F-A8BB-1077D7DCEC7E}"/>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6" name="Footer Placeholder 5">
            <a:extLst>
              <a:ext uri="{FF2B5EF4-FFF2-40B4-BE49-F238E27FC236}">
                <a16:creationId xmlns:a16="http://schemas.microsoft.com/office/drawing/2014/main" id="{9F082356-7C2E-8A4E-9BC3-2381AEED3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408F6-B699-7C45-B509-8772F6DF494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98190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6179F-7EA1-A64F-AA5A-4307727C6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E14D99-0F9D-1849-B080-00CC58551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178331-B9EE-984C-BF89-C28E8A1BA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9ECBAC-97ED-0B47-A77B-78F83C6495ED}"/>
              </a:ext>
            </a:extLst>
          </p:cNvPr>
          <p:cNvSpPr>
            <a:spLocks noGrp="1"/>
          </p:cNvSpPr>
          <p:nvPr>
            <p:ph type="dt" sz="half" idx="10"/>
          </p:nvPr>
        </p:nvSpPr>
        <p:spPr/>
        <p:txBody>
          <a:bodyPr/>
          <a:lstStyle/>
          <a:p>
            <a:fld id="{242EED87-2C30-6C46-8CD5-5737BBF046EB}" type="datetimeFigureOut">
              <a:rPr lang="en-US" smtClean="0"/>
              <a:t>4/18/2024</a:t>
            </a:fld>
            <a:endParaRPr lang="en-US"/>
          </a:p>
        </p:txBody>
      </p:sp>
      <p:sp>
        <p:nvSpPr>
          <p:cNvPr id="6" name="Footer Placeholder 5">
            <a:extLst>
              <a:ext uri="{FF2B5EF4-FFF2-40B4-BE49-F238E27FC236}">
                <a16:creationId xmlns:a16="http://schemas.microsoft.com/office/drawing/2014/main" id="{C15CB222-F7B7-A440-BD6A-F188B5160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D5C41-6ADD-3445-9543-8CBA4F2CCE2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5519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42707-DAB0-9642-AB96-BCDAFE10A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C5FAD-B53E-A44E-ACCE-FA8671073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C309E-16C9-9949-AF70-5ED125810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EED87-2C30-6C46-8CD5-5737BBF046EB}" type="datetimeFigureOut">
              <a:rPr lang="en-US" smtClean="0"/>
              <a:t>4/18/2024</a:t>
            </a:fld>
            <a:endParaRPr lang="en-US"/>
          </a:p>
        </p:txBody>
      </p:sp>
      <p:sp>
        <p:nvSpPr>
          <p:cNvPr id="5" name="Footer Placeholder 4">
            <a:extLst>
              <a:ext uri="{FF2B5EF4-FFF2-40B4-BE49-F238E27FC236}">
                <a16:creationId xmlns:a16="http://schemas.microsoft.com/office/drawing/2014/main" id="{AC45BAAE-3D1C-F24D-97C2-A7BE90B75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600EC8-E292-F447-B047-35F0458B26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1B117-5D75-FF4D-911A-5C226444051F}" type="slidenum">
              <a:rPr lang="en-US" smtClean="0"/>
              <a:t>‹#›</a:t>
            </a:fld>
            <a:endParaRPr lang="en-US"/>
          </a:p>
        </p:txBody>
      </p:sp>
    </p:spTree>
    <p:extLst>
      <p:ext uri="{BB962C8B-B14F-4D97-AF65-F5344CB8AC3E}">
        <p14:creationId xmlns:p14="http://schemas.microsoft.com/office/powerpoint/2010/main" val="1433237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12"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jpeg"/><Relationship Id="rId3" Type="http://schemas.openxmlformats.org/officeDocument/2006/relationships/image" Target="../media/image2.png"/><Relationship Id="rId21" Type="http://schemas.openxmlformats.org/officeDocument/2006/relationships/image" Target="../media/image28.jpeg"/><Relationship Id="rId7" Type="http://schemas.openxmlformats.org/officeDocument/2006/relationships/image" Target="../media/image14.png"/><Relationship Id="rId12" Type="http://schemas.openxmlformats.org/officeDocument/2006/relationships/image" Target="../media/image19.jpe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gif"/><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jpeg"/><Relationship Id="rId3" Type="http://schemas.openxmlformats.org/officeDocument/2006/relationships/image" Target="../media/image2.png"/><Relationship Id="rId21" Type="http://schemas.openxmlformats.org/officeDocument/2006/relationships/image" Target="../media/image28.jpeg"/><Relationship Id="rId7" Type="http://schemas.openxmlformats.org/officeDocument/2006/relationships/image" Target="../media/image14.png"/><Relationship Id="rId12" Type="http://schemas.openxmlformats.org/officeDocument/2006/relationships/image" Target="../media/image19.jpe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6.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gif"/><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hyperlink" Target="https://gcos.wmo.int/en/essential-climate-variabl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79">
            <a:extLst>
              <a:ext uri="{FF2B5EF4-FFF2-40B4-BE49-F238E27FC236}">
                <a16:creationId xmlns:a16="http://schemas.microsoft.com/office/drawing/2014/main" id="{C8461C19-E495-4638-9078-AC28B05A0BE5}"/>
              </a:ext>
            </a:extLst>
          </p:cNvPr>
          <p:cNvSpPr/>
          <p:nvPr/>
        </p:nvSpPr>
        <p:spPr>
          <a:xfrm>
            <a:off x="1071904" y="1537659"/>
            <a:ext cx="10048183" cy="907621"/>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gn="ctr">
              <a:lnSpc>
                <a:spcPts val="3360"/>
              </a:lnSpc>
              <a:defRPr sz="1800"/>
            </a:pPr>
            <a:r>
              <a:rPr lang="es-ES" sz="4400" b="1" kern="1000" spc="-10" err="1">
                <a:solidFill>
                  <a:schemeClr val="bg1"/>
                </a:solidFill>
                <a:latin typeface="Arial"/>
                <a:ea typeface="Verdana"/>
                <a:cs typeface="Arial"/>
                <a:sym typeface="Montserrat-Regular"/>
              </a:rPr>
              <a:t>Item</a:t>
            </a:r>
            <a:r>
              <a:rPr lang="es-ES" sz="4400" b="1" kern="1000" spc="-10">
                <a:solidFill>
                  <a:schemeClr val="bg1"/>
                </a:solidFill>
                <a:latin typeface="Arial"/>
                <a:ea typeface="Verdana"/>
                <a:cs typeface="Arial"/>
                <a:sym typeface="Montserrat-Regular"/>
              </a:rPr>
              <a:t> 9</a:t>
            </a:r>
            <a:r>
              <a:rPr lang="en-CH" sz="4400" b="1" kern="1000" spc="-10">
                <a:solidFill>
                  <a:schemeClr val="bg1"/>
                </a:solidFill>
                <a:latin typeface="Arial"/>
                <a:ea typeface="Verdana"/>
                <a:cs typeface="Arial"/>
                <a:sym typeface="Montserrat-Regular"/>
              </a:rPr>
              <a:t>/doc </a:t>
            </a:r>
            <a:r>
              <a:rPr lang="es-ES" sz="4400" b="1" kern="1000" spc="-10">
                <a:solidFill>
                  <a:schemeClr val="bg1"/>
                </a:solidFill>
                <a:latin typeface="Arial"/>
                <a:ea typeface="Verdana"/>
                <a:cs typeface="Arial"/>
                <a:sym typeface="Montserrat-Regular"/>
              </a:rPr>
              <a:t>9</a:t>
            </a:r>
            <a:r>
              <a:rPr lang="en-CH" sz="4400" b="1" kern="1000" spc="-10">
                <a:solidFill>
                  <a:schemeClr val="bg1"/>
                </a:solidFill>
                <a:latin typeface="Arial"/>
                <a:ea typeface="Verdana"/>
                <a:cs typeface="Arial"/>
                <a:sym typeface="Montserrat-Regular"/>
              </a:rPr>
              <a:t>.</a:t>
            </a:r>
            <a:r>
              <a:rPr lang="es-ES" sz="4400" b="1" kern="1000" spc="-10">
                <a:solidFill>
                  <a:schemeClr val="bg1"/>
                </a:solidFill>
                <a:latin typeface="Arial"/>
                <a:ea typeface="Verdana"/>
                <a:cs typeface="Arial"/>
                <a:sym typeface="Montserrat-Regular"/>
              </a:rPr>
              <a:t>1</a:t>
            </a:r>
            <a:r>
              <a:rPr lang="en-CH" sz="4400" b="1" kern="1000" spc="-10">
                <a:solidFill>
                  <a:schemeClr val="bg1"/>
                </a:solidFill>
                <a:latin typeface="Arial"/>
                <a:ea typeface="Verdana"/>
                <a:cs typeface="Arial"/>
                <a:sym typeface="Montserrat-Regular"/>
              </a:rPr>
              <a:t>/(</a:t>
            </a:r>
            <a:r>
              <a:rPr lang="es-ES" sz="4400" b="1" kern="1000" spc="-10">
                <a:solidFill>
                  <a:schemeClr val="bg1"/>
                </a:solidFill>
                <a:latin typeface="Arial"/>
                <a:ea typeface="Verdana"/>
                <a:cs typeface="Arial"/>
                <a:sym typeface="Montserrat-Regular"/>
              </a:rPr>
              <a:t>1</a:t>
            </a:r>
            <a:r>
              <a:rPr lang="en-CH" sz="4400" b="1" kern="1000" spc="-10">
                <a:solidFill>
                  <a:schemeClr val="bg1"/>
                </a:solidFill>
                <a:latin typeface="Arial"/>
                <a:ea typeface="Verdana"/>
                <a:cs typeface="Arial"/>
                <a:sym typeface="Montserrat-Regular"/>
              </a:rPr>
              <a:t>)</a:t>
            </a:r>
            <a:r>
              <a:rPr lang="hr-HR" sz="4400" b="1" kern="1000" spc="-10">
                <a:solidFill>
                  <a:schemeClr val="bg1"/>
                </a:solidFill>
                <a:latin typeface="Arial"/>
                <a:ea typeface="Verdana"/>
                <a:cs typeface="Arial"/>
                <a:sym typeface="Montserrat-Regular"/>
              </a:rPr>
              <a:t> – </a:t>
            </a:r>
            <a:r>
              <a:rPr lang="en-US" sz="4400" b="1" kern="1000" spc="-10">
                <a:solidFill>
                  <a:schemeClr val="bg1"/>
                </a:solidFill>
                <a:latin typeface="Arial"/>
                <a:ea typeface="Verdana"/>
                <a:cs typeface="Arial"/>
                <a:sym typeface="Montserrat-Regular"/>
              </a:rPr>
              <a:t>Co-sponsored </a:t>
            </a:r>
            <a:r>
              <a:rPr lang="en-US" sz="4400" b="1" kern="1000" spc="-10" err="1">
                <a:solidFill>
                  <a:schemeClr val="bg1"/>
                </a:solidFill>
                <a:latin typeface="Arial"/>
                <a:ea typeface="Verdana"/>
                <a:cs typeface="Arial"/>
                <a:sym typeface="Montserrat-Regular"/>
              </a:rPr>
              <a:t>programmes</a:t>
            </a:r>
            <a:endParaRPr lang="en-US">
              <a:solidFill>
                <a:schemeClr val="bg1"/>
              </a:solidFill>
            </a:endParaRPr>
          </a:p>
        </p:txBody>
      </p:sp>
      <p:sp>
        <p:nvSpPr>
          <p:cNvPr id="2" name="Shape 79">
            <a:extLst>
              <a:ext uri="{FF2B5EF4-FFF2-40B4-BE49-F238E27FC236}">
                <a16:creationId xmlns:a16="http://schemas.microsoft.com/office/drawing/2014/main" id="{9500F7D2-A954-8761-3527-C158DDFB1106}"/>
              </a:ext>
            </a:extLst>
          </p:cNvPr>
          <p:cNvSpPr/>
          <p:nvPr/>
        </p:nvSpPr>
        <p:spPr>
          <a:xfrm>
            <a:off x="1071905" y="2598003"/>
            <a:ext cx="10048183" cy="215443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r>
              <a:rPr lang="en-US" sz="2800" b="0" i="0" u="none" strike="noStrike" baseline="0">
                <a:solidFill>
                  <a:schemeClr val="bg1"/>
                </a:solidFill>
                <a:latin typeface="Arial" panose="020B0604020202020204" pitchFamily="34" charset="0"/>
                <a:ea typeface="Verdana" panose="020B0604030504040204" pitchFamily="34" charset="0"/>
                <a:cs typeface="Arial" panose="020B0604020202020204" pitchFamily="34" charset="0"/>
              </a:rPr>
              <a:t>Third Session of the Infrastructure Commission</a:t>
            </a:r>
          </a:p>
          <a:p>
            <a:pPr algn="ctr"/>
            <a:r>
              <a:rPr lang="en-US" sz="2800" b="0" i="0" u="none" strike="noStrike" baseline="0">
                <a:solidFill>
                  <a:schemeClr val="bg1"/>
                </a:solidFill>
                <a:latin typeface="Arial" panose="020B0604020202020204" pitchFamily="34" charset="0"/>
                <a:ea typeface="Verdana" panose="020B0604030504040204" pitchFamily="34" charset="0"/>
                <a:cs typeface="Arial" panose="020B0604020202020204" pitchFamily="34" charset="0"/>
              </a:rPr>
              <a:t>(INFCOM-3, 15-19 April 2024)</a:t>
            </a:r>
          </a:p>
          <a:p>
            <a:pPr algn="ctr"/>
            <a:endParaRPr lang="hr-HR" sz="2800" b="0" i="0" u="none" strike="noStrike" baseline="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CA" sz="2800" b="0" i="0" u="none" strike="noStrike" baseline="0">
                <a:solidFill>
                  <a:schemeClr val="bg1"/>
                </a:solidFill>
                <a:latin typeface="Arial" panose="020B0604020202020204" pitchFamily="34" charset="0"/>
                <a:ea typeface="Verdana" panose="020B0604030504040204" pitchFamily="34" charset="0"/>
                <a:cs typeface="Arial" panose="020B0604020202020204" pitchFamily="34" charset="0"/>
              </a:rPr>
              <a:t>Thelma Krug/ Global Climate Observing System (GCOS) Chair</a:t>
            </a:r>
            <a:endParaRPr lang="hr-HR" sz="2800" b="0" i="0" u="none" strike="noStrike" baseline="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s-ES" sz="2800">
                <a:solidFill>
                  <a:schemeClr val="bg1"/>
                </a:solidFill>
                <a:latin typeface="Arial" panose="020B0604020202020204" pitchFamily="34" charset="0"/>
                <a:ea typeface="Verdana" panose="020B0604030504040204" pitchFamily="34" charset="0"/>
                <a:cs typeface="Arial" panose="020B0604020202020204" pitchFamily="34" charset="0"/>
              </a:rPr>
              <a:t>18</a:t>
            </a:r>
            <a:r>
              <a:rPr lang="hr-HR" sz="2800">
                <a:solidFill>
                  <a:schemeClr val="bg1"/>
                </a:solidFill>
                <a:latin typeface="Arial" panose="020B0604020202020204" pitchFamily="34" charset="0"/>
                <a:ea typeface="Verdana" panose="020B0604030504040204" pitchFamily="34" charset="0"/>
                <a:cs typeface="Arial" panose="020B0604020202020204" pitchFamily="34" charset="0"/>
              </a:rPr>
              <a:t> </a:t>
            </a:r>
            <a:r>
              <a:rPr lang="es-ES" sz="2800">
                <a:solidFill>
                  <a:schemeClr val="bg1"/>
                </a:solidFill>
                <a:latin typeface="Arial" panose="020B0604020202020204" pitchFamily="34" charset="0"/>
                <a:ea typeface="Verdana" panose="020B0604030504040204" pitchFamily="34" charset="0"/>
                <a:cs typeface="Arial" panose="020B0604020202020204" pitchFamily="34" charset="0"/>
              </a:rPr>
              <a:t>April 2024</a:t>
            </a:r>
            <a:endParaRPr lang="en-US" sz="2800" b="0" i="0" u="none" strike="noStrike" baseline="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08821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hape 79">
            <a:extLst>
              <a:ext uri="{FF2B5EF4-FFF2-40B4-BE49-F238E27FC236}">
                <a16:creationId xmlns:a16="http://schemas.microsoft.com/office/drawing/2014/main" id="{9E458718-1F9B-4D01-EBDA-29D12DEE1547}"/>
              </a:ext>
            </a:extLst>
          </p:cNvPr>
          <p:cNvSpPr/>
          <p:nvPr/>
        </p:nvSpPr>
        <p:spPr>
          <a:xfrm>
            <a:off x="883800" y="1044291"/>
            <a:ext cx="10336973" cy="89146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ts val="3360"/>
              </a:lnSpc>
              <a:defRPr sz="1800"/>
            </a:pP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GCOS and INFCOM: </a:t>
            </a:r>
            <a:r>
              <a:rPr lang="es-ES" sz="4400" b="1" kern="100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many</a:t>
            </a: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a:t>
            </a:r>
            <a:r>
              <a:rPr lang="es-ES" sz="4400" b="1" kern="100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joint</a:t>
            </a: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a:t>
            </a:r>
            <a:r>
              <a:rPr lang="es-ES" sz="4400" b="1" kern="100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activities</a:t>
            </a: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and </a:t>
            </a:r>
            <a:r>
              <a:rPr lang="es-ES" sz="4400" b="1" kern="100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functional</a:t>
            </a: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a:t>
            </a:r>
            <a:r>
              <a:rPr lang="es-ES" sz="4400" b="1" kern="100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connections</a:t>
            </a:r>
            <a:endParaRPr lang="en-U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4" name="Shape 103">
            <a:extLst>
              <a:ext uri="{FF2B5EF4-FFF2-40B4-BE49-F238E27FC236}">
                <a16:creationId xmlns:a16="http://schemas.microsoft.com/office/drawing/2014/main" id="{FE73C36B-3F65-DBE8-CA1C-AD190145017D}"/>
              </a:ext>
            </a:extLst>
          </p:cNvPr>
          <p:cNvSpPr/>
          <p:nvPr/>
        </p:nvSpPr>
        <p:spPr>
          <a:xfrm>
            <a:off x="6654336" y="2080378"/>
            <a:ext cx="4066275" cy="386317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60960" anchor="t">
            <a:spAutoFit/>
          </a:bodyPr>
          <a:lstStyle/>
          <a:p>
            <a:pPr marL="342900" indent="-342900">
              <a:lnSpc>
                <a:spcPct val="107000"/>
              </a:lnSpc>
              <a:spcAft>
                <a:spcPts val="800"/>
              </a:spcAft>
              <a:buFont typeface="Arial" panose="020B0604020202020204" pitchFamily="34" charset="0"/>
              <a:buChar char="•"/>
            </a:pPr>
            <a:r>
              <a:rPr lang="en-US" sz="2200">
                <a:solidFill>
                  <a:srgbClr val="005BAA"/>
                </a:solidFill>
                <a:effectLst/>
                <a:latin typeface="Arial" panose="020B0604020202020204" pitchFamily="34" charset="0"/>
                <a:ea typeface="Verdana" panose="020B0604030504040204" pitchFamily="34" charset="0"/>
                <a:cs typeface="Arial" panose="020B0604020202020204" pitchFamily="34" charset="0"/>
              </a:rPr>
              <a:t>GCOS </a:t>
            </a:r>
            <a:r>
              <a:rPr lang="es-ES" sz="2200" err="1">
                <a:solidFill>
                  <a:srgbClr val="005BAA"/>
                </a:solidFill>
                <a:effectLst/>
                <a:latin typeface="Arial" panose="020B0604020202020204" pitchFamily="34" charset="0"/>
                <a:ea typeface="Verdana" panose="020B0604030504040204" pitchFamily="34" charset="0"/>
                <a:cs typeface="Arial" panose="020B0604020202020204" pitchFamily="34" charset="0"/>
              </a:rPr>
              <a:t>involved</a:t>
            </a:r>
            <a:r>
              <a:rPr lang="es-ES" sz="2200">
                <a:solidFill>
                  <a:srgbClr val="005BAA"/>
                </a:solidFill>
                <a:effectLst/>
                <a:latin typeface="Arial" panose="020B0604020202020204" pitchFamily="34" charset="0"/>
                <a:ea typeface="Verdana" panose="020B0604030504040204" pitchFamily="34" charset="0"/>
                <a:cs typeface="Arial" panose="020B0604020202020204" pitchFamily="34" charset="0"/>
              </a:rPr>
              <a:t> in </a:t>
            </a:r>
            <a:r>
              <a:rPr lang="es-ES" sz="2200" err="1">
                <a:solidFill>
                  <a:srgbClr val="005BAA"/>
                </a:solidFill>
                <a:effectLst/>
                <a:latin typeface="Arial" panose="020B0604020202020204" pitchFamily="34" charset="0"/>
                <a:ea typeface="Verdana" panose="020B0604030504040204" pitchFamily="34" charset="0"/>
                <a:cs typeface="Arial" panose="020B0604020202020204" pitchFamily="34" charset="0"/>
              </a:rPr>
              <a:t>the</a:t>
            </a:r>
            <a:r>
              <a:rPr lang="es-ES" sz="2200">
                <a:solidFill>
                  <a:srgbClr val="005BAA"/>
                </a:solidFill>
                <a:effectLst/>
                <a:latin typeface="Arial" panose="020B0604020202020204" pitchFamily="34" charset="0"/>
                <a:ea typeface="Verdana" panose="020B0604030504040204" pitchFamily="34" charset="0"/>
                <a:cs typeface="Arial" panose="020B0604020202020204" pitchFamily="34" charset="0"/>
              </a:rPr>
              <a:t> </a:t>
            </a:r>
            <a:r>
              <a:rPr lang="es-ES" sz="2200" err="1">
                <a:solidFill>
                  <a:srgbClr val="005BAA"/>
                </a:solidFill>
                <a:effectLst/>
                <a:latin typeface="Arial" panose="020B0604020202020204" pitchFamily="34" charset="0"/>
                <a:ea typeface="Verdana" panose="020B0604030504040204" pitchFamily="34" charset="0"/>
                <a:cs typeface="Arial" panose="020B0604020202020204" pitchFamily="34" charset="0"/>
              </a:rPr>
              <a:t>development</a:t>
            </a:r>
            <a:r>
              <a:rPr lang="es-ES" sz="2200">
                <a:solidFill>
                  <a:srgbClr val="005BAA"/>
                </a:solidFill>
                <a:effectLst/>
                <a:latin typeface="Arial" panose="020B0604020202020204" pitchFamily="34" charset="0"/>
                <a:ea typeface="Verdana" panose="020B0604030504040204" pitchFamily="34" charset="0"/>
                <a:cs typeface="Arial" panose="020B0604020202020204" pitchFamily="34" charset="0"/>
              </a:rPr>
              <a:t> and </a:t>
            </a:r>
            <a:r>
              <a:rPr lang="es-ES" sz="2200" b="1" err="1">
                <a:solidFill>
                  <a:srgbClr val="005BAA"/>
                </a:solidFill>
                <a:effectLst/>
                <a:latin typeface="Arial" panose="020B0604020202020204" pitchFamily="34" charset="0"/>
                <a:ea typeface="Verdana" panose="020B0604030504040204" pitchFamily="34" charset="0"/>
                <a:cs typeface="Arial" panose="020B0604020202020204" pitchFamily="34" charset="0"/>
              </a:rPr>
              <a:t>implementation</a:t>
            </a:r>
            <a:r>
              <a:rPr lang="es-ES" sz="2200" b="1">
                <a:solidFill>
                  <a:srgbClr val="005BAA"/>
                </a:solidFill>
                <a:effectLst/>
                <a:latin typeface="Arial" panose="020B0604020202020204" pitchFamily="34" charset="0"/>
                <a:ea typeface="Verdana" panose="020B0604030504040204" pitchFamily="34" charset="0"/>
                <a:cs typeface="Arial" panose="020B0604020202020204" pitchFamily="34" charset="0"/>
              </a:rPr>
              <a:t> </a:t>
            </a:r>
            <a:r>
              <a:rPr lang="es-ES" sz="2200" b="1" err="1">
                <a:solidFill>
                  <a:srgbClr val="005BAA"/>
                </a:solidFill>
                <a:effectLst/>
                <a:latin typeface="Arial" panose="020B0604020202020204" pitchFamily="34" charset="0"/>
                <a:ea typeface="Verdana" panose="020B0604030504040204" pitchFamily="34" charset="0"/>
                <a:cs typeface="Arial" panose="020B0604020202020204" pitchFamily="34" charset="0"/>
              </a:rPr>
              <a:t>of</a:t>
            </a:r>
            <a:r>
              <a:rPr lang="es-ES" sz="2200" b="1">
                <a:solidFill>
                  <a:srgbClr val="005BAA"/>
                </a:solidFill>
                <a:effectLst/>
                <a:latin typeface="Arial" panose="020B0604020202020204" pitchFamily="34" charset="0"/>
                <a:ea typeface="Verdana" panose="020B0604030504040204" pitchFamily="34" charset="0"/>
                <a:cs typeface="Arial" panose="020B0604020202020204" pitchFamily="34" charset="0"/>
              </a:rPr>
              <a:t> WMO Data </a:t>
            </a:r>
            <a:r>
              <a:rPr lang="es-ES" sz="2200" b="1" err="1">
                <a:solidFill>
                  <a:srgbClr val="005BAA"/>
                </a:solidFill>
                <a:effectLst/>
                <a:latin typeface="Arial" panose="020B0604020202020204" pitchFamily="34" charset="0"/>
                <a:ea typeface="Verdana" panose="020B0604030504040204" pitchFamily="34" charset="0"/>
                <a:cs typeface="Arial" panose="020B0604020202020204" pitchFamily="34" charset="0"/>
              </a:rPr>
              <a:t>Policy</a:t>
            </a:r>
            <a:r>
              <a:rPr lang="es-ES" sz="2200" b="1">
                <a:solidFill>
                  <a:srgbClr val="005BAA"/>
                </a:solidFill>
                <a:effectLst/>
                <a:latin typeface="Arial" panose="020B0604020202020204" pitchFamily="34" charset="0"/>
                <a:ea typeface="Verdana" panose="020B0604030504040204" pitchFamily="34" charset="0"/>
                <a:cs typeface="Arial" panose="020B0604020202020204" pitchFamily="34" charset="0"/>
              </a:rPr>
              <a:t> </a:t>
            </a:r>
            <a:r>
              <a:rPr lang="es-ES" sz="2200">
                <a:solidFill>
                  <a:srgbClr val="005BAA"/>
                </a:solidFill>
                <a:effectLst/>
                <a:latin typeface="Arial" panose="020B0604020202020204" pitchFamily="34" charset="0"/>
                <a:ea typeface="Verdana" panose="020B0604030504040204" pitchFamily="34" charset="0"/>
                <a:cs typeface="Arial" panose="020B0604020202020204" pitchFamily="34" charset="0"/>
              </a:rPr>
              <a:t>(</a:t>
            </a:r>
            <a:r>
              <a:rPr lang="es-ES" sz="2200" err="1">
                <a:solidFill>
                  <a:srgbClr val="005BAA"/>
                </a:solidFill>
                <a:effectLst/>
                <a:latin typeface="Arial" panose="020B0604020202020204" pitchFamily="34" charset="0"/>
                <a:ea typeface="Verdana" panose="020B0604030504040204" pitchFamily="34" charset="0"/>
                <a:cs typeface="Arial" panose="020B0604020202020204" pitchFamily="34" charset="0"/>
              </a:rPr>
              <a:t>climate</a:t>
            </a:r>
            <a:r>
              <a:rPr lang="es-ES" sz="2200">
                <a:solidFill>
                  <a:srgbClr val="005BAA"/>
                </a:solidFill>
                <a:effectLst/>
                <a:latin typeface="Arial" panose="020B0604020202020204" pitchFamily="34" charset="0"/>
                <a:ea typeface="Verdana" panose="020B0604030504040204" pitchFamily="34" charset="0"/>
                <a:cs typeface="Arial" panose="020B0604020202020204" pitchFamily="34" charset="0"/>
              </a:rPr>
              <a:t> data)</a:t>
            </a:r>
            <a:endParaRPr lang="hr-HR" sz="2200">
              <a:solidFill>
                <a:srgbClr val="005BAA"/>
              </a:solidFill>
              <a:effectLst/>
              <a:latin typeface="Arial" panose="020B0604020202020204" pitchFamily="34" charset="0"/>
              <a:ea typeface="Verdana" panose="020B060403050404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200">
                <a:solidFill>
                  <a:srgbClr val="005BAA"/>
                </a:solidFill>
                <a:effectLst/>
                <a:latin typeface="Arial" panose="020B0604020202020204" pitchFamily="34" charset="0"/>
                <a:ea typeface="Verdana" panose="020B0604030504040204" pitchFamily="34" charset="0"/>
                <a:cs typeface="Arial" panose="020B0604020202020204" pitchFamily="34" charset="0"/>
              </a:rPr>
              <a:t>GCOS </a:t>
            </a:r>
            <a:r>
              <a:rPr lang="en-US" sz="2200" b="1">
                <a:solidFill>
                  <a:srgbClr val="005BAA"/>
                </a:solidFill>
                <a:effectLst/>
                <a:latin typeface="Arial" panose="020B0604020202020204" pitchFamily="34" charset="0"/>
                <a:ea typeface="Verdana" panose="020B0604030504040204" pitchFamily="34" charset="0"/>
                <a:cs typeface="Arial" panose="020B0604020202020204" pitchFamily="34" charset="0"/>
              </a:rPr>
              <a:t>strongly connected to G3W</a:t>
            </a:r>
            <a:r>
              <a:rPr lang="en-US" sz="2200">
                <a:solidFill>
                  <a:srgbClr val="005BAA"/>
                </a:solidFill>
                <a:effectLst/>
                <a:latin typeface="Arial" panose="020B0604020202020204" pitchFamily="34" charset="0"/>
                <a:ea typeface="Verdana" panose="020B0604030504040204" pitchFamily="34" charset="0"/>
                <a:cs typeface="Arial" panose="020B0604020202020204" pitchFamily="34" charset="0"/>
              </a:rPr>
              <a:t>, a pillar for its implementation</a:t>
            </a:r>
          </a:p>
          <a:p>
            <a:pPr marL="342900" indent="-342900">
              <a:lnSpc>
                <a:spcPct val="107000"/>
              </a:lnSpc>
              <a:spcAft>
                <a:spcPts val="800"/>
              </a:spcAft>
              <a:buFont typeface="Arial" panose="020B0604020202020204" pitchFamily="34" charset="0"/>
              <a:buChar char="•"/>
            </a:pPr>
            <a:r>
              <a:rPr lang="en-US" sz="2200">
                <a:solidFill>
                  <a:srgbClr val="005BAA"/>
                </a:solidFill>
                <a:effectLst/>
                <a:latin typeface="Arial" panose="020B0604020202020204" pitchFamily="34" charset="0"/>
                <a:ea typeface="Verdana" panose="020B0604030504040204" pitchFamily="34" charset="0"/>
                <a:cs typeface="Arial" panose="020B0604020202020204" pitchFamily="34" charset="0"/>
              </a:rPr>
              <a:t>GCOS in charge of </a:t>
            </a:r>
            <a:r>
              <a:rPr lang="en-US" sz="2200" b="1">
                <a:solidFill>
                  <a:srgbClr val="005BAA"/>
                </a:solidFill>
                <a:effectLst/>
                <a:latin typeface="Arial" panose="020B0604020202020204" pitchFamily="34" charset="0"/>
                <a:ea typeface="Verdana" panose="020B0604030504040204" pitchFamily="34" charset="0"/>
                <a:cs typeface="Arial" panose="020B0604020202020204" pitchFamily="34" charset="0"/>
              </a:rPr>
              <a:t>sections of W</a:t>
            </a:r>
            <a:r>
              <a:rPr lang="en-US" sz="2200" b="1">
                <a:solidFill>
                  <a:srgbClr val="005BAA"/>
                </a:solidFill>
                <a:latin typeface="Arial" panose="020B0604020202020204" pitchFamily="34" charset="0"/>
                <a:ea typeface="Verdana" panose="020B0604030504040204" pitchFamily="34" charset="0"/>
                <a:cs typeface="Arial" panose="020B0604020202020204" pitchFamily="34" charset="0"/>
              </a:rPr>
              <a:t>IGOS manual </a:t>
            </a:r>
            <a:r>
              <a:rPr lang="en-US" sz="2200">
                <a:solidFill>
                  <a:srgbClr val="005BAA"/>
                </a:solidFill>
                <a:latin typeface="Arial" panose="020B0604020202020204" pitchFamily="34" charset="0"/>
                <a:ea typeface="Verdana" panose="020B0604030504040204" pitchFamily="34" charset="0"/>
                <a:cs typeface="Arial" panose="020B0604020202020204" pitchFamily="34" charset="0"/>
              </a:rPr>
              <a:t>concerning climate monitoring</a:t>
            </a:r>
            <a:r>
              <a:rPr lang="hr-HR" sz="2200">
                <a:solidFill>
                  <a:srgbClr val="005BAA"/>
                </a:solidFill>
                <a:effectLst/>
                <a:latin typeface="Arial" panose="020B0604020202020204" pitchFamily="34" charset="0"/>
                <a:ea typeface="Verdana" panose="020B0604030504040204" pitchFamily="34" charset="0"/>
                <a:cs typeface="Arial" panose="020B0604020202020204" pitchFamily="34" charset="0"/>
              </a:rPr>
              <a:t> </a:t>
            </a:r>
            <a:r>
              <a:rPr lang="en-US" sz="2200">
                <a:solidFill>
                  <a:srgbClr val="005BAA"/>
                </a:solidFill>
                <a:effectLst/>
                <a:latin typeface="Arial" panose="020B0604020202020204" pitchFamily="34" charset="0"/>
                <a:ea typeface="Verdana" panose="020B0604030504040204" pitchFamily="34" charset="0"/>
                <a:cs typeface="Arial" panose="020B0604020202020204" pitchFamily="34" charset="0"/>
              </a:rPr>
              <a:t> </a:t>
            </a:r>
            <a:r>
              <a:rPr lang="hr-HR" sz="2200">
                <a:solidFill>
                  <a:srgbClr val="005BAA"/>
                </a:solidFill>
                <a:effectLst/>
                <a:latin typeface="Arial" panose="020B0604020202020204" pitchFamily="34" charset="0"/>
                <a:ea typeface="Verdana" panose="020B0604030504040204" pitchFamily="34" charset="0"/>
                <a:cs typeface="Arial" panose="020B0604020202020204" pitchFamily="34" charset="0"/>
              </a:rPr>
              <a:t> </a:t>
            </a:r>
          </a:p>
        </p:txBody>
      </p:sp>
      <p:sp>
        <p:nvSpPr>
          <p:cNvPr id="7" name="Shape 103">
            <a:extLst>
              <a:ext uri="{FF2B5EF4-FFF2-40B4-BE49-F238E27FC236}">
                <a16:creationId xmlns:a16="http://schemas.microsoft.com/office/drawing/2014/main" id="{81F6BC95-BD82-B49B-A90C-D409161F4CA8}"/>
              </a:ext>
            </a:extLst>
          </p:cNvPr>
          <p:cNvSpPr/>
          <p:nvPr/>
        </p:nvSpPr>
        <p:spPr>
          <a:xfrm>
            <a:off x="1561575" y="2210222"/>
            <a:ext cx="4066275" cy="360348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60960" anchor="t">
            <a:spAutoFit/>
          </a:bodyPr>
          <a:lstStyle/>
          <a:p>
            <a:pPr marL="342900" indent="-342900">
              <a:lnSpc>
                <a:spcPct val="107000"/>
              </a:lnSpc>
              <a:spcAft>
                <a:spcPts val="800"/>
              </a:spcAft>
              <a:buFont typeface="Arial" panose="020B0604020202020204" pitchFamily="34" charset="0"/>
              <a:buChar char="•"/>
            </a:pPr>
            <a:r>
              <a:rPr lang="en-US" sz="2200" b="1" dirty="0">
                <a:solidFill>
                  <a:srgbClr val="005BAA"/>
                </a:solidFill>
                <a:effectLst/>
                <a:latin typeface="Arial"/>
                <a:ea typeface="Verdana"/>
                <a:cs typeface="Arial"/>
              </a:rPr>
              <a:t>GCOS</a:t>
            </a:r>
            <a:r>
              <a:rPr lang="en-US" sz="2200" b="1" dirty="0">
                <a:solidFill>
                  <a:srgbClr val="005BAA"/>
                </a:solidFill>
                <a:latin typeface="Arial"/>
                <a:ea typeface="Verdana"/>
                <a:cs typeface="Arial"/>
              </a:rPr>
              <a:t> </a:t>
            </a:r>
            <a:r>
              <a:rPr lang="en-US" sz="2200" b="1" dirty="0">
                <a:solidFill>
                  <a:srgbClr val="005BAA"/>
                </a:solidFill>
                <a:effectLst/>
                <a:latin typeface="Arial"/>
                <a:ea typeface="Verdana"/>
                <a:cs typeface="Arial"/>
              </a:rPr>
              <a:t>networks</a:t>
            </a:r>
            <a:r>
              <a:rPr lang="en-US" sz="2200" b="1" dirty="0">
                <a:solidFill>
                  <a:srgbClr val="005BAA"/>
                </a:solidFill>
                <a:latin typeface="Arial"/>
                <a:ea typeface="Verdana"/>
                <a:cs typeface="Arial"/>
              </a:rPr>
              <a:t> </a:t>
            </a:r>
            <a:r>
              <a:rPr lang="en-US" sz="2200" dirty="0">
                <a:solidFill>
                  <a:srgbClr val="005BAA"/>
                </a:solidFill>
                <a:latin typeface="Arial"/>
                <a:ea typeface="Verdana"/>
                <a:cs typeface="Arial"/>
              </a:rPr>
              <a:t>included in WIGOS Manual</a:t>
            </a:r>
            <a:endParaRPr lang="en-US" sz="2200" dirty="0">
              <a:solidFill>
                <a:srgbClr val="005BAA"/>
              </a:solidFill>
              <a:latin typeface="Arial" panose="020B0604020202020204" pitchFamily="34" charset="0"/>
              <a:ea typeface="Verdana" panose="020B060403050404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200" dirty="0">
                <a:solidFill>
                  <a:srgbClr val="005BAA"/>
                </a:solidFill>
                <a:effectLst/>
                <a:latin typeface="Arial" panose="020B0604020202020204" pitchFamily="34" charset="0"/>
                <a:ea typeface="Verdana" panose="020B0604030504040204" pitchFamily="34" charset="0"/>
                <a:cs typeface="Arial" panose="020B0604020202020204" pitchFamily="34" charset="0"/>
              </a:rPr>
              <a:t>GCOS promoting the concept of </a:t>
            </a:r>
            <a:r>
              <a:rPr lang="en-US" sz="2200" b="1" dirty="0">
                <a:solidFill>
                  <a:srgbClr val="005BAA"/>
                </a:solidFill>
                <a:effectLst/>
                <a:latin typeface="Arial" panose="020B0604020202020204" pitchFamily="34" charset="0"/>
                <a:ea typeface="Verdana" panose="020B0604030504040204" pitchFamily="34" charset="0"/>
                <a:cs typeface="Arial" panose="020B0604020202020204" pitchFamily="34" charset="0"/>
              </a:rPr>
              <a:t>Tiered Networks</a:t>
            </a:r>
          </a:p>
          <a:p>
            <a:pPr marL="342900" indent="-342900">
              <a:lnSpc>
                <a:spcPct val="107000"/>
              </a:lnSpc>
              <a:spcAft>
                <a:spcPts val="800"/>
              </a:spcAft>
              <a:buFont typeface="Arial" panose="020B0604020202020204" pitchFamily="34" charset="0"/>
              <a:buChar char="•"/>
            </a:pPr>
            <a:r>
              <a:rPr lang="en-US" sz="2200" dirty="0">
                <a:solidFill>
                  <a:srgbClr val="005BAA"/>
                </a:solidFill>
                <a:latin typeface="Arial" panose="020B0604020202020204" pitchFamily="34" charset="0"/>
                <a:ea typeface="Verdana" panose="020B0604030504040204" pitchFamily="34" charset="0"/>
                <a:cs typeface="Arial" panose="020B0604020202020204" pitchFamily="34" charset="0"/>
              </a:rPr>
              <a:t>GCOS involved in the </a:t>
            </a: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expansion of GBON</a:t>
            </a:r>
          </a:p>
          <a:p>
            <a:pPr marL="342900" indent="-342900">
              <a:lnSpc>
                <a:spcPct val="107000"/>
              </a:lnSpc>
              <a:spcAft>
                <a:spcPts val="800"/>
              </a:spcAft>
              <a:buFont typeface="Arial" panose="020B0604020202020204" pitchFamily="34" charset="0"/>
              <a:buChar char="•"/>
            </a:pPr>
            <a:r>
              <a:rPr lang="en-US" sz="2200" dirty="0">
                <a:solidFill>
                  <a:srgbClr val="005BAA"/>
                </a:solidFill>
                <a:latin typeface="Arial" panose="020B0604020202020204" pitchFamily="34" charset="0"/>
                <a:ea typeface="Verdana" panose="020B0604030504040204" pitchFamily="34" charset="0"/>
                <a:cs typeface="Arial" panose="020B0604020202020204" pitchFamily="34" charset="0"/>
              </a:rPr>
              <a:t>GCOS in charge of </a:t>
            </a: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Climate monitoring requirements </a:t>
            </a:r>
            <a:r>
              <a:rPr lang="en-US" sz="2200" dirty="0">
                <a:solidFill>
                  <a:srgbClr val="005BAA"/>
                </a:solidFill>
                <a:latin typeface="Arial" panose="020B0604020202020204" pitchFamily="34" charset="0"/>
                <a:ea typeface="Verdana" panose="020B0604030504040204" pitchFamily="34" charset="0"/>
                <a:cs typeface="Arial" panose="020B0604020202020204" pitchFamily="34" charset="0"/>
              </a:rPr>
              <a:t>in RRR</a:t>
            </a:r>
          </a:p>
        </p:txBody>
      </p:sp>
      <p:sp>
        <p:nvSpPr>
          <p:cNvPr id="6" name="Rounded Rectangle 33">
            <a:extLst>
              <a:ext uri="{FF2B5EF4-FFF2-40B4-BE49-F238E27FC236}">
                <a16:creationId xmlns:a16="http://schemas.microsoft.com/office/drawing/2014/main" id="{86372EAF-F747-2E87-4B6F-3CE15983DC6E}"/>
              </a:ext>
            </a:extLst>
          </p:cNvPr>
          <p:cNvSpPr/>
          <p:nvPr/>
        </p:nvSpPr>
        <p:spPr>
          <a:xfrm rot="19912841">
            <a:off x="2010462" y="3155738"/>
            <a:ext cx="7080487" cy="1980589"/>
          </a:xfrm>
          <a:prstGeom prst="roundRect">
            <a:avLst/>
          </a:prstGeom>
          <a:solidFill>
            <a:srgbClr val="F4941D"/>
          </a:solidFill>
          <a:ln w="63500">
            <a:solidFill>
              <a:srgbClr val="09879E"/>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nchorCtr="0"/>
          <a:lstStyle/>
          <a:p>
            <a:pPr marL="92075" lvl="0" algn="ctr">
              <a:defRPr/>
            </a:pPr>
            <a:endParaRPr kumimoji="0" lang="es-ES" sz="2000" b="0" i="0" u="none" strike="noStrike" kern="1200" cap="none" spc="0" normalizeH="0" baseline="0" noProof="0" dirty="0">
              <a:ln>
                <a:noFill/>
              </a:ln>
              <a:solidFill>
                <a:prstClr val="black"/>
              </a:solidFill>
              <a:effectLst/>
              <a:uLnTx/>
              <a:uFillTx/>
              <a:latin typeface="Calibri"/>
              <a:ea typeface="+mn-ea"/>
              <a:cs typeface="+mn-cs"/>
            </a:endParaRPr>
          </a:p>
          <a:p>
            <a:pPr marL="92075" algn="ctr">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GCOS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Chair</a:t>
            </a:r>
            <a:r>
              <a:rPr kumimoji="0" lang="es-ES" sz="2000" b="0" i="0" u="none" strike="noStrike" kern="1200" cap="none" spc="0" normalizeH="0" baseline="0" noProof="0" dirty="0">
                <a:ln>
                  <a:noFill/>
                </a:ln>
                <a:solidFill>
                  <a:prstClr val="black"/>
                </a:solidFill>
                <a:effectLst/>
                <a:uLnTx/>
                <a:uFillTx/>
                <a:latin typeface="Calibri"/>
                <a:ea typeface="+mn-ea"/>
                <a:cs typeface="+mn-cs"/>
              </a:rPr>
              <a:t>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is</a:t>
            </a:r>
            <a:r>
              <a:rPr kumimoji="0" lang="es-ES" sz="2000" b="0" i="0" u="none" strike="noStrike" kern="1200" cap="none" spc="0" normalizeH="0" baseline="0" noProof="0" dirty="0">
                <a:ln>
                  <a:noFill/>
                </a:ln>
                <a:solidFill>
                  <a:prstClr val="black"/>
                </a:solidFill>
                <a:effectLst/>
                <a:uLnTx/>
                <a:uFillTx/>
                <a:latin typeface="Calibri"/>
                <a:ea typeface="+mn-ea"/>
                <a:cs typeface="+mn-cs"/>
              </a:rPr>
              <a:t>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part</a:t>
            </a:r>
            <a:r>
              <a:rPr kumimoji="0" lang="es-ES" sz="2000" b="0" i="0" u="none" strike="noStrike" kern="1200" cap="none" spc="0" normalizeH="0" baseline="0" noProof="0" dirty="0">
                <a:ln>
                  <a:noFill/>
                </a:ln>
                <a:solidFill>
                  <a:prstClr val="black"/>
                </a:solidFill>
                <a:effectLst/>
                <a:uLnTx/>
                <a:uFillTx/>
                <a:latin typeface="Calibri"/>
                <a:ea typeface="+mn-ea"/>
                <a:cs typeface="+mn-cs"/>
              </a:rPr>
              <a:t>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of</a:t>
            </a:r>
            <a:r>
              <a:rPr kumimoji="0" lang="es-ES" sz="2000" b="0" i="0" u="none" strike="noStrike" kern="1200" cap="none" spc="0" normalizeH="0" baseline="0" noProof="0" dirty="0">
                <a:ln>
                  <a:noFill/>
                </a:ln>
                <a:solidFill>
                  <a:prstClr val="black"/>
                </a:solidFill>
                <a:effectLst/>
                <a:uLnTx/>
                <a:uFillTx/>
                <a:latin typeface="Calibri"/>
                <a:ea typeface="+mn-ea"/>
                <a:cs typeface="+mn-cs"/>
              </a:rPr>
              <a:t> INFCOM Management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Team</a:t>
            </a:r>
            <a:r>
              <a:rPr kumimoji="0" lang="es-ES" sz="2000" b="0" i="0" u="none" strike="noStrike" kern="1200" cap="none" spc="0" normalizeH="0" baseline="0" noProof="0" dirty="0">
                <a:ln>
                  <a:noFill/>
                </a:ln>
                <a:solidFill>
                  <a:prstClr val="black"/>
                </a:solidFill>
                <a:effectLst/>
                <a:uLnTx/>
                <a:uFillTx/>
                <a:latin typeface="Calibri"/>
                <a:ea typeface="+mn-ea"/>
                <a:cs typeface="+mn-cs"/>
              </a:rPr>
              <a:t>. GCOS Panel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Chairs</a:t>
            </a:r>
            <a:r>
              <a:rPr kumimoji="0" lang="es-ES" sz="2000" b="0" i="0" u="none" strike="noStrike" kern="1200" cap="none" spc="0" normalizeH="0" baseline="0" noProof="0" dirty="0">
                <a:ln>
                  <a:noFill/>
                </a:ln>
                <a:solidFill>
                  <a:prstClr val="black"/>
                </a:solidFill>
                <a:effectLst/>
                <a:uLnTx/>
                <a:uFillTx/>
                <a:latin typeface="Calibri"/>
                <a:ea typeface="+mn-ea"/>
                <a:cs typeface="+mn-cs"/>
              </a:rPr>
              <a:t> </a:t>
            </a:r>
            <a:r>
              <a:rPr lang="es-ES" sz="2000" dirty="0" err="1">
                <a:solidFill>
                  <a:prstClr val="black"/>
                </a:solidFill>
                <a:latin typeface="Calibri"/>
              </a:rPr>
              <a:t>contributing</a:t>
            </a:r>
            <a:r>
              <a:rPr lang="es-ES" sz="2000" dirty="0">
                <a:solidFill>
                  <a:prstClr val="black"/>
                </a:solidFill>
                <a:latin typeface="Calibri"/>
              </a:rPr>
              <a:t> </a:t>
            </a:r>
            <a:r>
              <a:rPr lang="es-ES" sz="2000" dirty="0" err="1">
                <a:solidFill>
                  <a:prstClr val="black"/>
                </a:solidFill>
                <a:latin typeface="Calibri"/>
              </a:rPr>
              <a:t>to</a:t>
            </a:r>
            <a:r>
              <a:rPr lang="es-ES" sz="2000" dirty="0">
                <a:solidFill>
                  <a:prstClr val="black"/>
                </a:solidFill>
                <a:latin typeface="Calibri"/>
              </a:rPr>
              <a:t> </a:t>
            </a:r>
            <a:r>
              <a:rPr lang="es-ES" sz="2000" dirty="0" err="1">
                <a:solidFill>
                  <a:prstClr val="black"/>
                </a:solidFill>
                <a:latin typeface="Calibri"/>
              </a:rPr>
              <a:t>activities</a:t>
            </a:r>
            <a:r>
              <a:rPr kumimoji="0" lang="es-ES" sz="2000" b="0" i="0" u="none" strike="noStrike" kern="1200" cap="none" spc="0" normalizeH="0" baseline="0" noProof="0" dirty="0">
                <a:ln>
                  <a:noFill/>
                </a:ln>
                <a:solidFill>
                  <a:prstClr val="black"/>
                </a:solidFill>
                <a:effectLst/>
                <a:uLnTx/>
                <a:uFillTx/>
                <a:latin typeface="Calibri"/>
                <a:ea typeface="+mn-ea"/>
                <a:cs typeface="+mn-cs"/>
              </a:rPr>
              <a:t>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e.g</a:t>
            </a:r>
            <a:r>
              <a:rPr kumimoji="0" lang="es-ES" sz="2000" b="0" i="0" u="none" strike="noStrike" kern="1200" cap="none" spc="0" normalizeH="0" baseline="0" noProof="0" dirty="0">
                <a:ln>
                  <a:noFill/>
                </a:ln>
                <a:solidFill>
                  <a:prstClr val="black"/>
                </a:solidFill>
                <a:effectLst/>
                <a:uLnTx/>
                <a:uFillTx/>
                <a:latin typeface="Calibri"/>
                <a:ea typeface="+mn-ea"/>
                <a:cs typeface="+mn-cs"/>
              </a:rPr>
              <a:t>.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Tiered</a:t>
            </a:r>
            <a:r>
              <a:rPr kumimoji="0" lang="es-ES" sz="2000" b="0" i="0" u="none" strike="noStrike" kern="1200" cap="none" spc="0" normalizeH="0" baseline="0" noProof="0" dirty="0">
                <a:ln>
                  <a:noFill/>
                </a:ln>
                <a:solidFill>
                  <a:prstClr val="black"/>
                </a:solidFill>
                <a:effectLst/>
                <a:uLnTx/>
                <a:uFillTx/>
                <a:latin typeface="Calibri"/>
                <a:ea typeface="+mn-ea"/>
                <a:cs typeface="+mn-cs"/>
              </a:rPr>
              <a:t> Networks,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Oceanic</a:t>
            </a:r>
            <a:r>
              <a:rPr kumimoji="0" lang="es-ES" sz="2000" b="0" i="0" u="none" strike="noStrike" kern="1200" cap="none" spc="0" normalizeH="0" baseline="0" noProof="0" dirty="0">
                <a:ln>
                  <a:noFill/>
                </a:ln>
                <a:solidFill>
                  <a:prstClr val="black"/>
                </a:solidFill>
                <a:effectLst/>
                <a:uLnTx/>
                <a:uFillTx/>
                <a:latin typeface="Calibri"/>
                <a:ea typeface="+mn-ea"/>
                <a:cs typeface="+mn-cs"/>
              </a:rPr>
              <a:t>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pilot</a:t>
            </a:r>
            <a:r>
              <a:rPr kumimoji="0" lang="es-ES" sz="2000" b="0" i="0" u="none" strike="noStrike" kern="1200" cap="none" spc="0" normalizeH="0" baseline="0" noProof="0" dirty="0">
                <a:ln>
                  <a:noFill/>
                </a:ln>
                <a:solidFill>
                  <a:prstClr val="black"/>
                </a:solidFill>
                <a:effectLst/>
                <a:uLnTx/>
                <a:uFillTx/>
                <a:latin typeface="Calibri"/>
                <a:ea typeface="+mn-ea"/>
                <a:cs typeface="+mn-cs"/>
              </a:rPr>
              <a:t>) running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under</a:t>
            </a:r>
            <a:r>
              <a:rPr kumimoji="0" lang="es-ES" sz="2000" b="0" i="0" u="none" strike="noStrike" kern="1200" cap="none" spc="0" normalizeH="0" baseline="0" noProof="0" dirty="0">
                <a:ln>
                  <a:noFill/>
                </a:ln>
                <a:solidFill>
                  <a:prstClr val="black"/>
                </a:solidFill>
                <a:effectLst/>
                <a:uLnTx/>
                <a:uFillTx/>
                <a:latin typeface="Calibri"/>
                <a:ea typeface="+mn-ea"/>
                <a:cs typeface="+mn-cs"/>
              </a:rPr>
              <a:t> SC-ON. GCOS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experts</a:t>
            </a:r>
            <a:r>
              <a:rPr kumimoji="0" lang="es-ES" sz="2000" b="0" i="0" u="none" strike="noStrike" kern="1200" cap="none" spc="0" normalizeH="0" baseline="0" noProof="0" dirty="0">
                <a:ln>
                  <a:noFill/>
                </a:ln>
                <a:solidFill>
                  <a:prstClr val="black"/>
                </a:solidFill>
                <a:effectLst/>
                <a:uLnTx/>
                <a:uFillTx/>
                <a:latin typeface="Calibri"/>
                <a:ea typeface="+mn-ea"/>
                <a:cs typeface="+mn-cs"/>
              </a:rPr>
              <a:t>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involved</a:t>
            </a:r>
            <a:r>
              <a:rPr kumimoji="0" lang="es-ES" sz="2000" b="0" i="0" u="none" strike="noStrike" kern="1200" cap="none" spc="0" normalizeH="0" baseline="0" noProof="0" dirty="0">
                <a:ln>
                  <a:noFill/>
                </a:ln>
                <a:solidFill>
                  <a:prstClr val="black"/>
                </a:solidFill>
                <a:effectLst/>
                <a:uLnTx/>
                <a:uFillTx/>
                <a:latin typeface="Calibri"/>
                <a:ea typeface="+mn-ea"/>
                <a:cs typeface="+mn-cs"/>
              </a:rPr>
              <a:t> in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several</a:t>
            </a:r>
            <a:r>
              <a:rPr kumimoji="0" lang="es-ES" sz="2000" b="0" i="0" u="none" strike="noStrike" kern="1200" cap="none" spc="0" normalizeH="0" baseline="0" noProof="0" dirty="0">
                <a:ln>
                  <a:noFill/>
                </a:ln>
                <a:solidFill>
                  <a:prstClr val="black"/>
                </a:solidFill>
                <a:effectLst/>
                <a:uLnTx/>
                <a:uFillTx/>
                <a:latin typeface="Calibri"/>
                <a:ea typeface="+mn-ea"/>
                <a:cs typeface="+mn-cs"/>
              </a:rPr>
              <a:t> INFCOM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expert</a:t>
            </a:r>
            <a:r>
              <a:rPr kumimoji="0" lang="es-ES" sz="2000" b="0" i="0" u="none" strike="noStrike" kern="1200" cap="none" spc="0" normalizeH="0" baseline="0" noProof="0" dirty="0">
                <a:ln>
                  <a:noFill/>
                </a:ln>
                <a:solidFill>
                  <a:prstClr val="black"/>
                </a:solidFill>
                <a:effectLst/>
                <a:uLnTx/>
                <a:uFillTx/>
                <a:latin typeface="Calibri"/>
                <a:ea typeface="+mn-ea"/>
                <a:cs typeface="+mn-cs"/>
              </a:rPr>
              <a:t>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groups</a:t>
            </a:r>
            <a:r>
              <a:rPr kumimoji="0" lang="es-ES" sz="2000" b="0" i="0" u="none" strike="noStrike" kern="1200" cap="none" spc="0" normalizeH="0" baseline="0" noProof="0" dirty="0">
                <a:ln>
                  <a:noFill/>
                </a:ln>
                <a:solidFill>
                  <a:prstClr val="black"/>
                </a:solidFill>
                <a:effectLst/>
                <a:uLnTx/>
                <a:uFillTx/>
                <a:latin typeface="Calibri"/>
                <a:ea typeface="+mn-ea"/>
                <a:cs typeface="+mn-cs"/>
              </a:rPr>
              <a:t> (GBON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ocean</a:t>
            </a:r>
            <a:r>
              <a:rPr kumimoji="0" lang="es-ES" sz="2000" b="0" i="0" u="none" strike="noStrike" kern="1200" cap="none" spc="0" normalizeH="0" baseline="0" noProof="0" dirty="0">
                <a:ln>
                  <a:noFill/>
                </a:ln>
                <a:solidFill>
                  <a:prstClr val="black"/>
                </a:solidFill>
                <a:effectLst/>
                <a:uLnTx/>
                <a:uFillTx/>
                <a:latin typeface="Calibri"/>
                <a:ea typeface="+mn-ea"/>
                <a:cs typeface="+mn-cs"/>
              </a:rPr>
              <a:t>, RRR, TT-</a:t>
            </a:r>
            <a:r>
              <a:rPr kumimoji="0" lang="es-ES" sz="2000" b="0" i="0" u="none" strike="noStrike" kern="1200" cap="none" spc="0" normalizeH="0" baseline="0" noProof="0" dirty="0" err="1">
                <a:ln>
                  <a:noFill/>
                </a:ln>
                <a:solidFill>
                  <a:prstClr val="black"/>
                </a:solidFill>
                <a:effectLst/>
                <a:uLnTx/>
                <a:uFillTx/>
                <a:latin typeface="Calibri"/>
                <a:ea typeface="+mn-ea"/>
                <a:cs typeface="+mn-cs"/>
              </a:rPr>
              <a:t>EarthHydroNet</a:t>
            </a:r>
            <a:r>
              <a:rPr kumimoji="0" lang="es-ES" sz="2000" b="0" i="0" u="none" strike="noStrike" kern="1200" cap="none" spc="0" normalizeH="0" baseline="0" noProof="0" dirty="0">
                <a:ln>
                  <a:noFill/>
                </a:ln>
                <a:solidFill>
                  <a:prstClr val="black"/>
                </a:solidFill>
                <a:effectLst/>
                <a:uLnTx/>
                <a:uFillTx/>
                <a:latin typeface="Calibri"/>
                <a:ea typeface="+mn-ea"/>
                <a:cs typeface="+mn-cs"/>
              </a:rPr>
              <a:t>…)</a:t>
            </a:r>
            <a:endParaRPr lang="es-ES" sz="2000" b="0" i="0" u="none" strike="noStrike" kern="1200" cap="none" spc="0" normalizeH="0" baseline="0" noProof="0" dirty="0">
              <a:ln>
                <a:noFill/>
              </a:ln>
              <a:solidFill>
                <a:prstClr val="black"/>
              </a:solidFill>
              <a:effectLst/>
              <a:uLnTx/>
              <a:uFillTx/>
              <a:latin typeface="Calibri"/>
              <a:cs typeface="Calibri"/>
            </a:endParaRPr>
          </a:p>
          <a:p>
            <a:pPr marL="92075" lvl="0" algn="ctr">
              <a:defRPr/>
            </a:pPr>
            <a:endParaRPr lang="es-ES" sz="2000" dirty="0">
              <a:solidFill>
                <a:prstClr val="black"/>
              </a:solidFill>
              <a:latin typeface="Calibri"/>
            </a:endParaRPr>
          </a:p>
          <a:p>
            <a:pPr marL="92075" lvl="0" algn="ctr">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9606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103">
            <a:extLst>
              <a:ext uri="{FF2B5EF4-FFF2-40B4-BE49-F238E27FC236}">
                <a16:creationId xmlns:a16="http://schemas.microsoft.com/office/drawing/2014/main" id="{335AE328-7437-A74A-9875-4D67BCA0C574}"/>
              </a:ext>
            </a:extLst>
          </p:cNvPr>
          <p:cNvSpPr/>
          <p:nvPr/>
        </p:nvSpPr>
        <p:spPr>
          <a:xfrm>
            <a:off x="335764" y="2005674"/>
            <a:ext cx="5264078" cy="360348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60960" anchor="t">
            <a:spAutoFit/>
          </a:bodyPr>
          <a:lstStyle/>
          <a:p>
            <a:pPr marL="342900" indent="-342900">
              <a:lnSpc>
                <a:spcPct val="107000"/>
              </a:lnSpc>
              <a:spcAft>
                <a:spcPts val="800"/>
              </a:spcAft>
              <a:buFont typeface="Arial" panose="020B0604020202020204" pitchFamily="34" charset="0"/>
              <a:buChar char="•"/>
            </a:pPr>
            <a:r>
              <a:rPr lang="en-US" sz="2200">
                <a:solidFill>
                  <a:schemeClr val="bg1"/>
                </a:solidFill>
                <a:effectLst/>
                <a:latin typeface="Arial"/>
                <a:ea typeface="Verdana"/>
                <a:cs typeface="Arial"/>
              </a:rPr>
              <a:t>WIGOS and GCOS </a:t>
            </a:r>
            <a:r>
              <a:rPr lang="en-US" sz="2200" b="1">
                <a:solidFill>
                  <a:schemeClr val="bg1"/>
                </a:solidFill>
                <a:effectLst/>
                <a:latin typeface="Arial"/>
                <a:ea typeface="Verdana"/>
                <a:cs typeface="Arial"/>
              </a:rPr>
              <a:t>intersect and complement</a:t>
            </a:r>
            <a:r>
              <a:rPr lang="en-US" sz="2200">
                <a:solidFill>
                  <a:schemeClr val="bg1"/>
                </a:solidFill>
                <a:effectLst/>
                <a:latin typeface="Arial"/>
                <a:ea typeface="Verdana"/>
                <a:cs typeface="Arial"/>
              </a:rPr>
              <a:t> each other</a:t>
            </a:r>
            <a:r>
              <a:rPr lang="en-US" sz="2200">
                <a:solidFill>
                  <a:schemeClr val="bg1"/>
                </a:solidFill>
                <a:latin typeface="Arial"/>
                <a:ea typeface="Verdana"/>
                <a:cs typeface="Arial"/>
              </a:rPr>
              <a:t> </a:t>
            </a:r>
            <a:endParaRPr lang="en-US" sz="2200">
              <a:solidFill>
                <a:schemeClr val="bg1"/>
              </a:solidFill>
              <a:effectLst/>
              <a:latin typeface="Arial" panose="020B0604020202020204" pitchFamily="34" charset="0"/>
              <a:ea typeface="Verdana" panose="020B060403050404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200">
                <a:solidFill>
                  <a:schemeClr val="bg1"/>
                </a:solidFill>
                <a:latin typeface="Arial" panose="020B0604020202020204" pitchFamily="34" charset="0"/>
                <a:ea typeface="Verdana" panose="020B0604030504040204" pitchFamily="34" charset="0"/>
                <a:cs typeface="Arial" panose="020B0604020202020204" pitchFamily="34" charset="0"/>
              </a:rPr>
              <a:t>GCOS </a:t>
            </a:r>
            <a:r>
              <a:rPr lang="en-US" sz="2200" b="1">
                <a:solidFill>
                  <a:schemeClr val="bg1"/>
                </a:solidFill>
                <a:latin typeface="Arial" panose="020B0604020202020204" pitchFamily="34" charset="0"/>
                <a:ea typeface="Verdana" panose="020B0604030504040204" pitchFamily="34" charset="0"/>
                <a:cs typeface="Arial" panose="020B0604020202020204" pitchFamily="34" charset="0"/>
              </a:rPr>
              <a:t>multi-domain nature </a:t>
            </a:r>
            <a:r>
              <a:rPr lang="en-US" sz="2200">
                <a:solidFill>
                  <a:schemeClr val="bg1"/>
                </a:solidFill>
                <a:latin typeface="Arial" panose="020B0604020202020204" pitchFamily="34" charset="0"/>
                <a:ea typeface="Verdana" panose="020B0604030504040204" pitchFamily="34" charset="0"/>
                <a:cs typeface="Arial" panose="020B0604020202020204" pitchFamily="34" charset="0"/>
              </a:rPr>
              <a:t>supports </a:t>
            </a:r>
            <a:r>
              <a:rPr lang="es-ES" sz="2200">
                <a:solidFill>
                  <a:schemeClr val="bg1"/>
                </a:solidFill>
                <a:effectLst/>
                <a:latin typeface="Arial" panose="020B0604020202020204" pitchFamily="34" charset="0"/>
                <a:ea typeface="Verdana" panose="020B0604030504040204" pitchFamily="34" charset="0"/>
                <a:cs typeface="Arial" panose="020B0604020202020204" pitchFamily="34" charset="0"/>
              </a:rPr>
              <a:t>WMO </a:t>
            </a:r>
            <a:r>
              <a:rPr lang="es-ES" sz="2200" err="1">
                <a:solidFill>
                  <a:schemeClr val="bg1"/>
                </a:solidFill>
                <a:effectLst/>
                <a:latin typeface="Arial" panose="020B0604020202020204" pitchFamily="34" charset="0"/>
                <a:ea typeface="Verdana" panose="020B0604030504040204" pitchFamily="34" charset="0"/>
                <a:cs typeface="Arial" panose="020B0604020202020204" pitchFamily="34" charset="0"/>
              </a:rPr>
              <a:t>Earth</a:t>
            </a:r>
            <a:r>
              <a:rPr lang="es-ES" sz="2200">
                <a:solidFill>
                  <a:schemeClr val="bg1"/>
                </a:solidFill>
                <a:effectLst/>
                <a:latin typeface="Arial" panose="020B0604020202020204" pitchFamily="34" charset="0"/>
                <a:ea typeface="Verdana" panose="020B0604030504040204" pitchFamily="34" charset="0"/>
                <a:cs typeface="Arial" panose="020B0604020202020204" pitchFamily="34" charset="0"/>
              </a:rPr>
              <a:t> </a:t>
            </a:r>
            <a:r>
              <a:rPr lang="es-ES" sz="2200" err="1">
                <a:solidFill>
                  <a:schemeClr val="bg1"/>
                </a:solidFill>
                <a:effectLst/>
                <a:latin typeface="Arial" panose="020B0604020202020204" pitchFamily="34" charset="0"/>
                <a:ea typeface="Verdana" panose="020B0604030504040204" pitchFamily="34" charset="0"/>
                <a:cs typeface="Arial" panose="020B0604020202020204" pitchFamily="34" charset="0"/>
              </a:rPr>
              <a:t>System</a:t>
            </a:r>
            <a:r>
              <a:rPr lang="es-ES" sz="2200">
                <a:solidFill>
                  <a:schemeClr val="bg1"/>
                </a:solidFill>
                <a:effectLst/>
                <a:latin typeface="Arial" panose="020B0604020202020204" pitchFamily="34" charset="0"/>
                <a:ea typeface="Verdana" panose="020B0604030504040204" pitchFamily="34" charset="0"/>
                <a:cs typeface="Arial" panose="020B0604020202020204" pitchFamily="34" charset="0"/>
              </a:rPr>
              <a:t> </a:t>
            </a:r>
            <a:r>
              <a:rPr lang="es-ES" sz="2200" err="1">
                <a:solidFill>
                  <a:schemeClr val="bg1"/>
                </a:solidFill>
                <a:effectLst/>
                <a:latin typeface="Arial" panose="020B0604020202020204" pitchFamily="34" charset="0"/>
                <a:ea typeface="Verdana" panose="020B0604030504040204" pitchFamily="34" charset="0"/>
                <a:cs typeface="Arial" panose="020B0604020202020204" pitchFamily="34" charset="0"/>
              </a:rPr>
              <a:t>Approach</a:t>
            </a:r>
            <a:endParaRPr lang="es-ES" sz="2200">
              <a:solidFill>
                <a:schemeClr val="bg1"/>
              </a:solidFill>
              <a:effectLst/>
              <a:latin typeface="Arial" panose="020B0604020202020204" pitchFamily="34" charset="0"/>
              <a:ea typeface="Verdana" panose="020B060403050404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s-ES" sz="2200">
                <a:solidFill>
                  <a:schemeClr val="bg1"/>
                </a:solidFill>
                <a:latin typeface="Arial" panose="020B0604020202020204" pitchFamily="34" charset="0"/>
                <a:ea typeface="Verdana" panose="020B0604030504040204" pitchFamily="34" charset="0"/>
                <a:cs typeface="Arial" panose="020B0604020202020204" pitchFamily="34" charset="0"/>
              </a:rPr>
              <a:t>GCOS </a:t>
            </a:r>
            <a:r>
              <a:rPr lang="es-ES" sz="2200" err="1">
                <a:solidFill>
                  <a:schemeClr val="bg1"/>
                </a:solidFill>
                <a:latin typeface="Arial" panose="020B0604020202020204" pitchFamily="34" charset="0"/>
                <a:ea typeface="Verdana" panose="020B0604030504040204" pitchFamily="34" charset="0"/>
                <a:cs typeface="Arial" panose="020B0604020202020204" pitchFamily="34" charset="0"/>
              </a:rPr>
              <a:t>is</a:t>
            </a:r>
            <a:r>
              <a:rPr lang="es-ES" sz="2200">
                <a:solidFill>
                  <a:schemeClr val="bg1"/>
                </a:solidFill>
                <a:latin typeface="Arial" panose="020B0604020202020204" pitchFamily="34" charset="0"/>
                <a:ea typeface="Verdana" panose="020B0604030504040204" pitchFamily="34" charset="0"/>
                <a:cs typeface="Arial" panose="020B0604020202020204" pitchFamily="34" charset="0"/>
              </a:rPr>
              <a:t> </a:t>
            </a:r>
            <a:r>
              <a:rPr lang="es-ES" sz="2200" b="1" err="1">
                <a:solidFill>
                  <a:schemeClr val="bg1"/>
                </a:solidFill>
                <a:latin typeface="Arial" panose="020B0604020202020204" pitchFamily="34" charset="0"/>
                <a:ea typeface="Verdana" panose="020B0604030504040204" pitchFamily="34" charset="0"/>
                <a:cs typeface="Arial" panose="020B0604020202020204" pitchFamily="34" charset="0"/>
              </a:rPr>
              <a:t>effectively</a:t>
            </a:r>
            <a:r>
              <a:rPr lang="es-ES" sz="2200" b="1">
                <a:solidFill>
                  <a:schemeClr val="bg1"/>
                </a:solidFill>
                <a:latin typeface="Arial" panose="020B0604020202020204" pitchFamily="34" charset="0"/>
                <a:ea typeface="Verdana" panose="020B0604030504040204" pitchFamily="34" charset="0"/>
                <a:cs typeface="Arial" panose="020B0604020202020204" pitchFamily="34" charset="0"/>
              </a:rPr>
              <a:t> </a:t>
            </a:r>
            <a:r>
              <a:rPr lang="es-ES" sz="2200" b="1" err="1">
                <a:solidFill>
                  <a:schemeClr val="bg1"/>
                </a:solidFill>
                <a:latin typeface="Arial" panose="020B0604020202020204" pitchFamily="34" charset="0"/>
                <a:ea typeface="Verdana" panose="020B0604030504040204" pitchFamily="34" charset="0"/>
                <a:cs typeface="Arial" panose="020B0604020202020204" pitchFamily="34" charset="0"/>
              </a:rPr>
              <a:t>integrated</a:t>
            </a:r>
            <a:r>
              <a:rPr lang="es-ES" sz="2200" b="1">
                <a:solidFill>
                  <a:schemeClr val="bg1"/>
                </a:solidFill>
                <a:latin typeface="Arial" panose="020B0604020202020204" pitchFamily="34" charset="0"/>
                <a:ea typeface="Verdana" panose="020B0604030504040204" pitchFamily="34" charset="0"/>
                <a:cs typeface="Arial" panose="020B0604020202020204" pitchFamily="34" charset="0"/>
              </a:rPr>
              <a:t> </a:t>
            </a:r>
            <a:r>
              <a:rPr lang="es-ES" sz="2200" b="1" err="1">
                <a:solidFill>
                  <a:schemeClr val="bg1"/>
                </a:solidFill>
                <a:latin typeface="Arial" panose="020B0604020202020204" pitchFamily="34" charset="0"/>
                <a:ea typeface="Verdana" panose="020B0604030504040204" pitchFamily="34" charset="0"/>
                <a:cs typeface="Arial" panose="020B0604020202020204" pitchFamily="34" charset="0"/>
              </a:rPr>
              <a:t>into</a:t>
            </a:r>
            <a:r>
              <a:rPr lang="es-ES" sz="2200" b="1">
                <a:solidFill>
                  <a:schemeClr val="bg1"/>
                </a:solidFill>
                <a:latin typeface="Arial" panose="020B0604020202020204" pitchFamily="34" charset="0"/>
                <a:ea typeface="Verdana" panose="020B0604030504040204" pitchFamily="34" charset="0"/>
                <a:cs typeface="Arial" panose="020B0604020202020204" pitchFamily="34" charset="0"/>
              </a:rPr>
              <a:t> INFCOM </a:t>
            </a:r>
            <a:r>
              <a:rPr lang="es-ES" sz="2200" err="1">
                <a:solidFill>
                  <a:schemeClr val="bg1"/>
                </a:solidFill>
                <a:latin typeface="Arial" panose="020B0604020202020204" pitchFamily="34" charset="0"/>
                <a:ea typeface="Verdana" panose="020B0604030504040204" pitchFamily="34" charset="0"/>
                <a:cs typeface="Arial" panose="020B0604020202020204" pitchFamily="34" charset="0"/>
              </a:rPr>
              <a:t>activities</a:t>
            </a:r>
            <a:r>
              <a:rPr lang="es-ES" sz="2200">
                <a:solidFill>
                  <a:schemeClr val="bg1"/>
                </a:solidFill>
                <a:latin typeface="Arial" panose="020B0604020202020204" pitchFamily="34" charset="0"/>
                <a:ea typeface="Verdana" panose="020B0604030504040204" pitchFamily="34" charset="0"/>
                <a:cs typeface="Arial" panose="020B0604020202020204" pitchFamily="34" charset="0"/>
              </a:rPr>
              <a:t>, </a:t>
            </a:r>
            <a:r>
              <a:rPr lang="es-ES" sz="2200" err="1">
                <a:solidFill>
                  <a:schemeClr val="bg1"/>
                </a:solidFill>
                <a:latin typeface="Arial" panose="020B0604020202020204" pitchFamily="34" charset="0"/>
                <a:ea typeface="Verdana" panose="020B0604030504040204" pitchFamily="34" charset="0"/>
                <a:cs typeface="Arial" panose="020B0604020202020204" pitchFamily="34" charset="0"/>
              </a:rPr>
              <a:t>specially</a:t>
            </a:r>
            <a:r>
              <a:rPr lang="es-ES" sz="2200">
                <a:solidFill>
                  <a:schemeClr val="bg1"/>
                </a:solidFill>
                <a:latin typeface="Arial" panose="020B0604020202020204" pitchFamily="34" charset="0"/>
                <a:ea typeface="Verdana" panose="020B0604030504040204" pitchFamily="34" charset="0"/>
                <a:cs typeface="Arial" panose="020B0604020202020204" pitchFamily="34" charset="0"/>
              </a:rPr>
              <a:t> </a:t>
            </a:r>
            <a:r>
              <a:rPr lang="es-ES" sz="2200" err="1">
                <a:solidFill>
                  <a:schemeClr val="bg1"/>
                </a:solidFill>
                <a:latin typeface="Arial" panose="020B0604020202020204" pitchFamily="34" charset="0"/>
                <a:ea typeface="Verdana" panose="020B0604030504040204" pitchFamily="34" charset="0"/>
                <a:cs typeface="Arial" panose="020B0604020202020204" pitchFamily="34" charset="0"/>
              </a:rPr>
              <a:t>within</a:t>
            </a:r>
            <a:r>
              <a:rPr lang="es-ES" sz="2200">
                <a:solidFill>
                  <a:schemeClr val="bg1"/>
                </a:solidFill>
                <a:latin typeface="Arial" panose="020B0604020202020204" pitchFamily="34" charset="0"/>
                <a:ea typeface="Verdana" panose="020B0604030504040204" pitchFamily="34" charset="0"/>
                <a:cs typeface="Arial" panose="020B0604020202020204" pitchFamily="34" charset="0"/>
              </a:rPr>
              <a:t> WIGOS</a:t>
            </a:r>
          </a:p>
          <a:p>
            <a:pPr marL="342900" indent="-342900">
              <a:lnSpc>
                <a:spcPct val="107000"/>
              </a:lnSpc>
              <a:spcAft>
                <a:spcPts val="800"/>
              </a:spcAft>
              <a:buFont typeface="Arial" panose="020B0604020202020204" pitchFamily="34" charset="0"/>
              <a:buChar char="•"/>
            </a:pPr>
            <a:r>
              <a:rPr lang="es-ES" sz="2200" err="1">
                <a:solidFill>
                  <a:schemeClr val="bg1"/>
                </a:solidFill>
                <a:effectLst/>
                <a:latin typeface="Arial" panose="020B0604020202020204" pitchFamily="34" charset="0"/>
                <a:ea typeface="Verdana" panose="020B0604030504040204" pitchFamily="34" charset="0"/>
                <a:cs typeface="Arial" panose="020B0604020202020204" pitchFamily="34" charset="0"/>
              </a:rPr>
              <a:t>Importance</a:t>
            </a:r>
            <a:r>
              <a:rPr lang="es-ES" sz="2200">
                <a:solidFill>
                  <a:schemeClr val="bg1"/>
                </a:solidFill>
                <a:effectLst/>
                <a:latin typeface="Arial" panose="020B0604020202020204" pitchFamily="34" charset="0"/>
                <a:ea typeface="Verdana" panose="020B0604030504040204" pitchFamily="34" charset="0"/>
                <a:cs typeface="Arial" panose="020B0604020202020204" pitchFamily="34" charset="0"/>
              </a:rPr>
              <a:t> </a:t>
            </a:r>
            <a:r>
              <a:rPr lang="es-ES" sz="2200" err="1">
                <a:solidFill>
                  <a:schemeClr val="bg1"/>
                </a:solidFill>
                <a:effectLst/>
                <a:latin typeface="Arial" panose="020B0604020202020204" pitchFamily="34" charset="0"/>
                <a:ea typeface="Verdana" panose="020B0604030504040204" pitchFamily="34" charset="0"/>
                <a:cs typeface="Arial" panose="020B0604020202020204" pitchFamily="34" charset="0"/>
              </a:rPr>
              <a:t>of</a:t>
            </a:r>
            <a:r>
              <a:rPr lang="es-ES" sz="2200">
                <a:solidFill>
                  <a:schemeClr val="bg1"/>
                </a:solidFill>
                <a:effectLst/>
                <a:latin typeface="Arial" panose="020B0604020202020204" pitchFamily="34" charset="0"/>
                <a:ea typeface="Verdana" panose="020B0604030504040204" pitchFamily="34" charset="0"/>
                <a:cs typeface="Arial" panose="020B0604020202020204" pitchFamily="34" charset="0"/>
              </a:rPr>
              <a:t> </a:t>
            </a:r>
            <a:r>
              <a:rPr lang="es-ES" sz="2200" b="1" err="1">
                <a:solidFill>
                  <a:schemeClr val="bg1"/>
                </a:solidFill>
                <a:latin typeface="Arial" panose="020B0604020202020204" pitchFamily="34" charset="0"/>
                <a:ea typeface="Verdana" panose="020B0604030504040204" pitchFamily="34" charset="0"/>
                <a:cs typeface="Arial" panose="020B0604020202020204" pitchFamily="34" charset="0"/>
              </a:rPr>
              <a:t>aligning</a:t>
            </a:r>
            <a:r>
              <a:rPr lang="es-ES" sz="2200" b="1">
                <a:solidFill>
                  <a:schemeClr val="bg1"/>
                </a:solidFill>
                <a:latin typeface="Arial" panose="020B0604020202020204" pitchFamily="34" charset="0"/>
                <a:ea typeface="Verdana" panose="020B0604030504040204" pitchFamily="34" charset="0"/>
                <a:cs typeface="Arial" panose="020B0604020202020204" pitchFamily="34" charset="0"/>
              </a:rPr>
              <a:t> </a:t>
            </a:r>
            <a:r>
              <a:rPr lang="es-ES" sz="2200" b="1" err="1">
                <a:solidFill>
                  <a:schemeClr val="bg1"/>
                </a:solidFill>
                <a:latin typeface="Arial" panose="020B0604020202020204" pitchFamily="34" charset="0"/>
                <a:ea typeface="Verdana" panose="020B0604030504040204" pitchFamily="34" charset="0"/>
                <a:cs typeface="Arial" panose="020B0604020202020204" pitchFamily="34" charset="0"/>
              </a:rPr>
              <a:t>priorities</a:t>
            </a:r>
            <a:r>
              <a:rPr lang="es-ES" sz="2200" b="1">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es-ES" sz="2200" b="1" err="1">
                <a:solidFill>
                  <a:schemeClr val="bg1"/>
                </a:solidFill>
                <a:latin typeface="Arial" panose="020B0604020202020204" pitchFamily="34" charset="0"/>
                <a:ea typeface="Verdana" panose="020B0604030504040204" pitchFamily="34" charset="0"/>
                <a:cs typeface="Arial" panose="020B0604020202020204" pitchFamily="34" charset="0"/>
              </a:rPr>
              <a:t>vision</a:t>
            </a:r>
            <a:r>
              <a:rPr lang="es-ES" sz="2200" b="1">
                <a:solidFill>
                  <a:schemeClr val="bg1"/>
                </a:solidFill>
                <a:latin typeface="Arial" panose="020B0604020202020204" pitchFamily="34" charset="0"/>
                <a:ea typeface="Verdana" panose="020B0604030504040204" pitchFamily="34" charset="0"/>
                <a:cs typeface="Arial" panose="020B0604020202020204" pitchFamily="34" charset="0"/>
              </a:rPr>
              <a:t> </a:t>
            </a:r>
            <a:r>
              <a:rPr lang="es-ES" sz="2200" err="1">
                <a:solidFill>
                  <a:schemeClr val="bg1"/>
                </a:solidFill>
                <a:latin typeface="Arial" panose="020B0604020202020204" pitchFamily="34" charset="0"/>
                <a:ea typeface="Verdana" panose="020B0604030504040204" pitchFamily="34" charset="0"/>
                <a:cs typeface="Arial" panose="020B0604020202020204" pitchFamily="34" charset="0"/>
              </a:rPr>
              <a:t>of</a:t>
            </a:r>
            <a:r>
              <a:rPr lang="es-ES" sz="2200">
                <a:solidFill>
                  <a:schemeClr val="bg1"/>
                </a:solidFill>
                <a:latin typeface="Arial" panose="020B0604020202020204" pitchFamily="34" charset="0"/>
                <a:ea typeface="Verdana" panose="020B0604030504040204" pitchFamily="34" charset="0"/>
                <a:cs typeface="Arial" panose="020B0604020202020204" pitchFamily="34" charset="0"/>
              </a:rPr>
              <a:t> INFCOM and GCOS </a:t>
            </a:r>
            <a:endParaRPr lang="hr-HR" sz="2200">
              <a:solidFill>
                <a:schemeClr val="bg1"/>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6" name="Shape 79">
            <a:extLst>
              <a:ext uri="{FF2B5EF4-FFF2-40B4-BE49-F238E27FC236}">
                <a16:creationId xmlns:a16="http://schemas.microsoft.com/office/drawing/2014/main" id="{A25CC41E-1D38-5843-8CAB-95176790D68E}"/>
              </a:ext>
            </a:extLst>
          </p:cNvPr>
          <p:cNvSpPr/>
          <p:nvPr/>
        </p:nvSpPr>
        <p:spPr>
          <a:xfrm>
            <a:off x="796117" y="1038028"/>
            <a:ext cx="4066275"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ts val="3360"/>
              </a:lnSpc>
              <a:defRPr sz="1800"/>
            </a:pPr>
            <a:r>
              <a:rPr lang="es-ES" sz="4400" b="1" kern="1000">
                <a:solidFill>
                  <a:schemeClr val="bg1"/>
                </a:solidFill>
                <a:latin typeface="Arial" panose="020B0604020202020204" pitchFamily="34" charset="0"/>
                <a:ea typeface="Verdana" panose="020B0604030504040204" pitchFamily="34" charset="0"/>
                <a:cs typeface="Arial" panose="020B0604020202020204" pitchFamily="34" charset="0"/>
                <a:sym typeface="Montserrat-Regular"/>
              </a:rPr>
              <a:t>Key </a:t>
            </a:r>
            <a:r>
              <a:rPr lang="es-ES" sz="4400" b="1" kern="1000" err="1">
                <a:solidFill>
                  <a:schemeClr val="bg1"/>
                </a:solidFill>
                <a:latin typeface="Arial" panose="020B0604020202020204" pitchFamily="34" charset="0"/>
                <a:ea typeface="Verdana" panose="020B0604030504040204" pitchFamily="34" charset="0"/>
                <a:cs typeface="Arial" panose="020B0604020202020204" pitchFamily="34" charset="0"/>
                <a:sym typeface="Montserrat-Regular"/>
              </a:rPr>
              <a:t>messages</a:t>
            </a:r>
            <a:endParaRPr lang="en-US" sz="4400" b="1" kern="1000">
              <a:solidFill>
                <a:schemeClr val="bg1"/>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pic>
        <p:nvPicPr>
          <p:cNvPr id="7" name="Picture 6">
            <a:extLst>
              <a:ext uri="{FF2B5EF4-FFF2-40B4-BE49-F238E27FC236}">
                <a16:creationId xmlns:a16="http://schemas.microsoft.com/office/drawing/2014/main" id="{11743461-9240-A974-CCD8-EA1AD8A180ED}"/>
              </a:ext>
            </a:extLst>
          </p:cNvPr>
          <p:cNvPicPr>
            <a:picLocks noChangeAspect="1"/>
          </p:cNvPicPr>
          <p:nvPr/>
        </p:nvPicPr>
        <p:blipFill>
          <a:blip r:embed="rId3"/>
          <a:stretch>
            <a:fillRect/>
          </a:stretch>
        </p:blipFill>
        <p:spPr>
          <a:xfrm>
            <a:off x="6684842" y="230688"/>
            <a:ext cx="5040579" cy="6328238"/>
          </a:xfrm>
          <a:prstGeom prst="rect">
            <a:avLst/>
          </a:prstGeom>
        </p:spPr>
      </p:pic>
    </p:spTree>
    <p:extLst>
      <p:ext uri="{BB962C8B-B14F-4D97-AF65-F5344CB8AC3E}">
        <p14:creationId xmlns:p14="http://schemas.microsoft.com/office/powerpoint/2010/main" val="2572695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EA28B-339C-72E2-024A-193EBA3D8111}"/>
              </a:ext>
            </a:extLst>
          </p:cNvPr>
          <p:cNvSpPr>
            <a:spLocks noGrp="1"/>
          </p:cNvSpPr>
          <p:nvPr>
            <p:ph type="title"/>
          </p:nvPr>
        </p:nvSpPr>
        <p:spPr>
          <a:xfrm>
            <a:off x="838200" y="2263197"/>
            <a:ext cx="10515600" cy="1325563"/>
          </a:xfrm>
        </p:spPr>
        <p:txBody>
          <a:bodyPr>
            <a:normAutofit/>
          </a:bodyPr>
          <a:lstStyle/>
          <a:p>
            <a:pPr algn="ctr"/>
            <a:r>
              <a:rPr lang="en-FR" sz="6000" b="1">
                <a:solidFill>
                  <a:schemeClr val="bg1"/>
                </a:solidFill>
                <a:latin typeface="Arial" panose="020B0604020202020204" pitchFamily="34" charset="0"/>
                <a:ea typeface="Verdana" panose="020B0604030504040204" pitchFamily="34" charset="0"/>
                <a:cs typeface="Arial" panose="020B0604020202020204" pitchFamily="34" charset="0"/>
              </a:rPr>
              <a:t>Thank you.</a:t>
            </a:r>
          </a:p>
        </p:txBody>
      </p:sp>
      <p:sp>
        <p:nvSpPr>
          <p:cNvPr id="4" name="CuadroTexto 3">
            <a:extLst>
              <a:ext uri="{FF2B5EF4-FFF2-40B4-BE49-F238E27FC236}">
                <a16:creationId xmlns:a16="http://schemas.microsoft.com/office/drawing/2014/main" id="{DA72FBD4-668B-EB1A-B593-B2BE34336172}"/>
              </a:ext>
            </a:extLst>
          </p:cNvPr>
          <p:cNvSpPr txBox="1"/>
          <p:nvPr/>
        </p:nvSpPr>
        <p:spPr>
          <a:xfrm>
            <a:off x="3824879" y="5950894"/>
            <a:ext cx="4542242" cy="523926"/>
          </a:xfrm>
          <a:prstGeom prst="rect">
            <a:avLst/>
          </a:prstGeom>
          <a:noFill/>
        </p:spPr>
        <p:txBody>
          <a:bodyPr wrap="square" rtlCol="0">
            <a:spAutoFit/>
          </a:bodyPr>
          <a:lstStyle/>
          <a:p>
            <a:pPr marR="0" algn="ctr" rtl="0">
              <a:lnSpc>
                <a:spcPct val="150000"/>
              </a:lnSpc>
            </a:pPr>
            <a:r>
              <a:rPr lang="en-US" sz="3200" b="0" i="0" u="none" strike="noStrike" baseline="30000">
                <a:solidFill>
                  <a:schemeClr val="bg1"/>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260086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A5C1E12B-A08D-2317-629C-6BFBC3F2A2DC}"/>
              </a:ext>
            </a:extLst>
          </p:cNvPr>
          <p:cNvSpPr/>
          <p:nvPr/>
        </p:nvSpPr>
        <p:spPr>
          <a:xfrm>
            <a:off x="1279414" y="1180947"/>
            <a:ext cx="4066275"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ts val="3360"/>
              </a:lnSpc>
              <a:defRPr sz="1800"/>
            </a:pPr>
            <a:r>
              <a:rPr lang="hr-HR" sz="4400" b="1" kern="100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Content</a:t>
            </a:r>
            <a:endParaRPr lang="en-U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3" name="CuadroTexto 3">
            <a:extLst>
              <a:ext uri="{FF2B5EF4-FFF2-40B4-BE49-F238E27FC236}">
                <a16:creationId xmlns:a16="http://schemas.microsoft.com/office/drawing/2014/main" id="{BAD84F13-C100-1B34-217A-704EB82E3E7C}"/>
              </a:ext>
            </a:extLst>
          </p:cNvPr>
          <p:cNvSpPr txBox="1"/>
          <p:nvPr/>
        </p:nvSpPr>
        <p:spPr>
          <a:xfrm>
            <a:off x="1279414" y="2013543"/>
            <a:ext cx="8336045" cy="2567626"/>
          </a:xfrm>
          <a:prstGeom prst="rect">
            <a:avLst/>
          </a:prstGeom>
          <a:noFill/>
        </p:spPr>
        <p:txBody>
          <a:bodyPr wrap="square" rtlCol="0">
            <a:spAutoFit/>
          </a:bodyPr>
          <a:lstStyle/>
          <a:p>
            <a:pPr>
              <a:lnSpc>
                <a:spcPct val="150000"/>
              </a:lnSpc>
            </a:pPr>
            <a:r>
              <a:rPr lang="hr-HR" sz="2200" b="1" i="0" u="none" strike="noStrike" baseline="0">
                <a:solidFill>
                  <a:srgbClr val="005BAA"/>
                </a:solidFill>
                <a:latin typeface="Arial" panose="020B0604020202020204" pitchFamily="34" charset="0"/>
                <a:ea typeface="Verdana" panose="020B0604030504040204" pitchFamily="34" charset="0"/>
                <a:cs typeface="Arial" panose="020B0604020202020204" pitchFamily="34" charset="0"/>
              </a:rPr>
              <a:t>1</a:t>
            </a:r>
            <a:r>
              <a:rPr lang="es-ES" sz="2200" b="1" i="0" u="none" strike="noStrike" baseline="0">
                <a:solidFill>
                  <a:srgbClr val="005BAA"/>
                </a:solidFill>
                <a:latin typeface="Arial" panose="020B0604020202020204" pitchFamily="34" charset="0"/>
                <a:ea typeface="Verdana" panose="020B0604030504040204" pitchFamily="34" charset="0"/>
                <a:cs typeface="Arial" panose="020B0604020202020204" pitchFamily="34" charset="0"/>
              </a:rPr>
              <a:t> 	GCOS </a:t>
            </a:r>
            <a:r>
              <a:rPr lang="es-ES" sz="2200" b="1" i="0" u="none" strike="noStrike" baseline="0" err="1">
                <a:solidFill>
                  <a:srgbClr val="005BAA"/>
                </a:solidFill>
                <a:latin typeface="Arial" panose="020B0604020202020204" pitchFamily="34" charset="0"/>
                <a:ea typeface="Verdana" panose="020B0604030504040204" pitchFamily="34" charset="0"/>
                <a:cs typeface="Arial" panose="020B0604020202020204" pitchFamily="34" charset="0"/>
              </a:rPr>
              <a:t>the</a:t>
            </a:r>
            <a:r>
              <a:rPr lang="es-ES" sz="2200" b="1" i="0" u="none" strike="noStrike" baseline="0">
                <a:solidFill>
                  <a:srgbClr val="005BAA"/>
                </a:solidFill>
                <a:latin typeface="Arial" panose="020B0604020202020204" pitchFamily="34" charset="0"/>
                <a:ea typeface="Verdana" panose="020B0604030504040204" pitchFamily="34" charset="0"/>
                <a:cs typeface="Arial" panose="020B0604020202020204" pitchFamily="34" charset="0"/>
              </a:rPr>
              <a:t> </a:t>
            </a:r>
            <a:r>
              <a:rPr lang="es-ES" sz="2200" b="1" i="0" u="none" strike="noStrike" baseline="0" err="1">
                <a:solidFill>
                  <a:srgbClr val="005BAA"/>
                </a:solidFill>
                <a:latin typeface="Arial" panose="020B0604020202020204" pitchFamily="34" charset="0"/>
                <a:ea typeface="Verdana" panose="020B0604030504040204" pitchFamily="34" charset="0"/>
                <a:cs typeface="Arial" panose="020B0604020202020204" pitchFamily="34" charset="0"/>
              </a:rPr>
              <a:t>programme</a:t>
            </a:r>
            <a:endParaRPr lang="hr-HR" sz="2200" b="1" i="0" u="none" strike="noStrike" baseline="0">
              <a:solidFill>
                <a:srgbClr val="005BAA"/>
              </a:solidFill>
              <a:latin typeface="Arial" panose="020B0604020202020204" pitchFamily="34" charset="0"/>
              <a:ea typeface="Verdana" panose="020B0604030504040204" pitchFamily="34" charset="0"/>
              <a:cs typeface="Arial" panose="020B0604020202020204" pitchFamily="34" charset="0"/>
            </a:endParaRPr>
          </a:p>
          <a:p>
            <a:pPr>
              <a:lnSpc>
                <a:spcPct val="150000"/>
              </a:lnSpc>
            </a:pPr>
            <a:r>
              <a:rPr lang="hr-HR" sz="2200" b="1">
                <a:solidFill>
                  <a:srgbClr val="005BAA"/>
                </a:solidFill>
                <a:latin typeface="Arial" panose="020B0604020202020204" pitchFamily="34" charset="0"/>
                <a:ea typeface="Verdana" panose="020B0604030504040204" pitchFamily="34" charset="0"/>
                <a:cs typeface="Arial" panose="020B0604020202020204" pitchFamily="34" charset="0"/>
              </a:rPr>
              <a:t>2</a:t>
            </a:r>
            <a:r>
              <a:rPr lang="es-ES" sz="2200" b="1">
                <a:solidFill>
                  <a:srgbClr val="005BAA"/>
                </a:solidFill>
                <a:latin typeface="Arial" panose="020B0604020202020204" pitchFamily="34" charset="0"/>
                <a:ea typeface="Verdana" panose="020B0604030504040204" pitchFamily="34" charset="0"/>
                <a:cs typeface="Arial" panose="020B0604020202020204" pitchFamily="34" charset="0"/>
              </a:rPr>
              <a:t> 	GCOS </a:t>
            </a:r>
            <a:r>
              <a:rPr lang="es-ES" sz="2200" b="1" err="1">
                <a:solidFill>
                  <a:srgbClr val="005BAA"/>
                </a:solidFill>
                <a:latin typeface="Arial" panose="020B0604020202020204" pitchFamily="34" charset="0"/>
                <a:ea typeface="Verdana" panose="020B0604030504040204" pitchFamily="34" charset="0"/>
                <a:cs typeface="Arial" panose="020B0604020202020204" pitchFamily="34" charset="0"/>
              </a:rPr>
              <a:t>main</a:t>
            </a:r>
            <a:r>
              <a:rPr lang="es-ES" sz="2200" b="1">
                <a:solidFill>
                  <a:srgbClr val="005BAA"/>
                </a:solidFill>
                <a:latin typeface="Arial" panose="020B0604020202020204" pitchFamily="34" charset="0"/>
                <a:ea typeface="Verdana" panose="020B0604030504040204" pitchFamily="34" charset="0"/>
                <a:cs typeface="Arial" panose="020B0604020202020204" pitchFamily="34" charset="0"/>
              </a:rPr>
              <a:t> </a:t>
            </a:r>
            <a:r>
              <a:rPr lang="es-ES" sz="2200" b="1" err="1">
                <a:solidFill>
                  <a:srgbClr val="005BAA"/>
                </a:solidFill>
                <a:latin typeface="Arial" panose="020B0604020202020204" pitchFamily="34" charset="0"/>
                <a:ea typeface="Verdana" panose="020B0604030504040204" pitchFamily="34" charset="0"/>
                <a:cs typeface="Arial" panose="020B0604020202020204" pitchFamily="34" charset="0"/>
              </a:rPr>
              <a:t>activities</a:t>
            </a:r>
            <a:r>
              <a:rPr lang="es-ES" sz="2200" b="1">
                <a:solidFill>
                  <a:srgbClr val="005BAA"/>
                </a:solidFill>
                <a:latin typeface="Arial" panose="020B0604020202020204" pitchFamily="34" charset="0"/>
                <a:ea typeface="Verdana" panose="020B0604030504040204" pitchFamily="34" charset="0"/>
                <a:cs typeface="Arial" panose="020B0604020202020204" pitchFamily="34" charset="0"/>
              </a:rPr>
              <a:t> and outputs</a:t>
            </a:r>
            <a:endParaRPr lang="hr-HR" sz="2200" b="1">
              <a:solidFill>
                <a:srgbClr val="005BAA"/>
              </a:solidFill>
              <a:latin typeface="Arial" panose="020B0604020202020204" pitchFamily="34" charset="0"/>
              <a:ea typeface="Verdana" panose="020B0604030504040204" pitchFamily="34" charset="0"/>
              <a:cs typeface="Arial" panose="020B0604020202020204" pitchFamily="34" charset="0"/>
            </a:endParaRPr>
          </a:p>
          <a:p>
            <a:pPr>
              <a:lnSpc>
                <a:spcPct val="150000"/>
              </a:lnSpc>
            </a:pPr>
            <a:r>
              <a:rPr lang="hr-HR" sz="2200" b="1" i="0" u="none" strike="noStrike" baseline="0">
                <a:solidFill>
                  <a:srgbClr val="005BAA"/>
                </a:solidFill>
                <a:latin typeface="Arial" panose="020B0604020202020204" pitchFamily="34" charset="0"/>
                <a:ea typeface="Verdana" panose="020B0604030504040204" pitchFamily="34" charset="0"/>
                <a:cs typeface="Arial" panose="020B0604020202020204" pitchFamily="34" charset="0"/>
              </a:rPr>
              <a:t>3</a:t>
            </a:r>
            <a:r>
              <a:rPr lang="es-ES" sz="2200" b="1" i="0" u="none" strike="noStrike" baseline="0">
                <a:solidFill>
                  <a:srgbClr val="005BAA"/>
                </a:solidFill>
                <a:latin typeface="Arial" panose="020B0604020202020204" pitchFamily="34" charset="0"/>
                <a:ea typeface="Verdana" panose="020B0604030504040204" pitchFamily="34" charset="0"/>
                <a:cs typeface="Arial" panose="020B0604020202020204" pitchFamily="34" charset="0"/>
              </a:rPr>
              <a:t> 	GCOS and </a:t>
            </a:r>
            <a:r>
              <a:rPr lang="es-ES" sz="2200" b="1" i="0" u="none" strike="noStrike" baseline="0" err="1">
                <a:solidFill>
                  <a:srgbClr val="005BAA"/>
                </a:solidFill>
                <a:latin typeface="Arial" panose="020B0604020202020204" pitchFamily="34" charset="0"/>
                <a:ea typeface="Verdana" panose="020B0604030504040204" pitchFamily="34" charset="0"/>
                <a:cs typeface="Arial" panose="020B0604020202020204" pitchFamily="34" charset="0"/>
              </a:rPr>
              <a:t>contributing</a:t>
            </a:r>
            <a:r>
              <a:rPr lang="es-ES" sz="2200" b="1" i="0" u="none" strike="noStrike" baseline="0">
                <a:solidFill>
                  <a:srgbClr val="005BAA"/>
                </a:solidFill>
                <a:latin typeface="Arial" panose="020B0604020202020204" pitchFamily="34" charset="0"/>
                <a:ea typeface="Verdana" panose="020B0604030504040204" pitchFamily="34" charset="0"/>
                <a:cs typeface="Arial" panose="020B0604020202020204" pitchFamily="34" charset="0"/>
              </a:rPr>
              <a:t> </a:t>
            </a:r>
            <a:r>
              <a:rPr lang="es-ES" sz="2200" b="1" i="0" u="none" strike="noStrike" baseline="0" err="1">
                <a:solidFill>
                  <a:srgbClr val="005BAA"/>
                </a:solidFill>
                <a:latin typeface="Arial" panose="020B0604020202020204" pitchFamily="34" charset="0"/>
                <a:ea typeface="Verdana" panose="020B0604030504040204" pitchFamily="34" charset="0"/>
                <a:cs typeface="Arial" panose="020B0604020202020204" pitchFamily="34" charset="0"/>
              </a:rPr>
              <a:t>networks</a:t>
            </a:r>
            <a:endParaRPr lang="hr-HR" sz="2200" b="1" i="0" u="none" strike="noStrike" baseline="0">
              <a:solidFill>
                <a:srgbClr val="005BAA"/>
              </a:solidFill>
              <a:latin typeface="Arial" panose="020B0604020202020204" pitchFamily="34" charset="0"/>
              <a:ea typeface="Verdana" panose="020B0604030504040204" pitchFamily="34" charset="0"/>
              <a:cs typeface="Arial" panose="020B0604020202020204" pitchFamily="34" charset="0"/>
            </a:endParaRPr>
          </a:p>
          <a:p>
            <a:pPr>
              <a:lnSpc>
                <a:spcPct val="150000"/>
              </a:lnSpc>
            </a:pPr>
            <a:r>
              <a:rPr lang="hr-HR" sz="2200" b="1">
                <a:solidFill>
                  <a:srgbClr val="005BAA"/>
                </a:solidFill>
                <a:latin typeface="Arial" panose="020B0604020202020204" pitchFamily="34" charset="0"/>
                <a:ea typeface="Verdana" panose="020B0604030504040204" pitchFamily="34" charset="0"/>
                <a:cs typeface="Arial" panose="020B0604020202020204" pitchFamily="34" charset="0"/>
              </a:rPr>
              <a:t>4</a:t>
            </a:r>
            <a:r>
              <a:rPr lang="es-ES" sz="2200" b="1">
                <a:solidFill>
                  <a:srgbClr val="005BAA"/>
                </a:solidFill>
                <a:latin typeface="Arial" panose="020B0604020202020204" pitchFamily="34" charset="0"/>
                <a:ea typeface="Verdana" panose="020B0604030504040204" pitchFamily="34" charset="0"/>
                <a:cs typeface="Arial" panose="020B0604020202020204" pitchFamily="34" charset="0"/>
              </a:rPr>
              <a:t>	GCOS and INFCOM</a:t>
            </a:r>
            <a:endParaRPr lang="hr-HR" sz="2200" b="1">
              <a:solidFill>
                <a:srgbClr val="005BAA"/>
              </a:solidFill>
              <a:latin typeface="Arial" panose="020B0604020202020204" pitchFamily="34" charset="0"/>
              <a:ea typeface="Verdana" panose="020B0604030504040204" pitchFamily="34" charset="0"/>
              <a:cs typeface="Arial" panose="020B0604020202020204" pitchFamily="34" charset="0"/>
            </a:endParaRPr>
          </a:p>
          <a:p>
            <a:pPr>
              <a:lnSpc>
                <a:spcPct val="150000"/>
              </a:lnSpc>
            </a:pPr>
            <a:endParaRPr lang="hr-HR" sz="2000" b="1" i="0" u="none" strike="noStrike" baseline="0">
              <a:solidFill>
                <a:srgbClr val="005BAA"/>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3450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4180113" cy="89146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ts val="3360"/>
              </a:lnSpc>
              <a:defRPr sz="1800"/>
            </a:pP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GCOS </a:t>
            </a:r>
            <a:r>
              <a:rPr lang="es-ES" sz="4400" b="1" kern="100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the</a:t>
            </a: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a:t>
            </a:r>
            <a:r>
              <a:rPr lang="es-ES" sz="4400" b="1" kern="100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programme</a:t>
            </a: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(I)</a:t>
            </a:r>
            <a:endParaRPr lang="en-U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2" name="TextBox 1">
            <a:extLst>
              <a:ext uri="{FF2B5EF4-FFF2-40B4-BE49-F238E27FC236}">
                <a16:creationId xmlns:a16="http://schemas.microsoft.com/office/drawing/2014/main" id="{8531A38E-B3A4-AAE7-4CB5-5EE005B3923C}"/>
              </a:ext>
            </a:extLst>
          </p:cNvPr>
          <p:cNvSpPr txBox="1"/>
          <p:nvPr/>
        </p:nvSpPr>
        <p:spPr>
          <a:xfrm>
            <a:off x="5848925" y="970107"/>
            <a:ext cx="4890195"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GCOS was established in 1992</a:t>
            </a:r>
            <a:r>
              <a:rPr kumimoji="0" lang="en-CH" sz="18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 </a:t>
            </a:r>
            <a:r>
              <a:rPr kumimoji="0" lang="en-US" sz="18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to address the UNFCCC systematic observation agenda</a:t>
            </a:r>
            <a:endParaRPr kumimoji="0" lang="fr-CH" sz="1800" b="1"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 name="TextBox 2">
            <a:extLst>
              <a:ext uri="{FF2B5EF4-FFF2-40B4-BE49-F238E27FC236}">
                <a16:creationId xmlns:a16="http://schemas.microsoft.com/office/drawing/2014/main" id="{947AC2FD-9EB1-E2D7-D7DE-7CF189FED46A}"/>
              </a:ext>
            </a:extLst>
          </p:cNvPr>
          <p:cNvSpPr txBox="1"/>
          <p:nvPr/>
        </p:nvSpPr>
        <p:spPr>
          <a:xfrm>
            <a:off x="213143" y="2219032"/>
            <a:ext cx="4556320" cy="286232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4C98"/>
                </a:solidFill>
                <a:effectLst/>
                <a:uLnTx/>
                <a:uFillTx/>
                <a:latin typeface="Montserrat" panose="00000500000000000000" pitchFamily="2" charset="0"/>
                <a:ea typeface="+mn-ea"/>
                <a:cs typeface="+mn-cs"/>
              </a:rPr>
              <a:t>GCOS is a Co-Sponsored Programme:</a:t>
            </a:r>
          </a:p>
          <a:p>
            <a:pPr marL="542925"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H" sz="1800" b="1" i="0" u="none" strike="noStrike" kern="1200" cap="none" spc="0" normalizeH="0" baseline="0" noProof="0">
              <a:ln>
                <a:noFill/>
              </a:ln>
              <a:solidFill>
                <a:srgbClr val="004C98"/>
              </a:solidFill>
              <a:effectLst/>
              <a:uLnTx/>
              <a:uFillTx/>
              <a:latin typeface="Montserrat" panose="00000500000000000000" pitchFamily="2" charset="0"/>
              <a:ea typeface="+mn-ea"/>
              <a:cs typeface="+mn-cs"/>
            </a:endParaRPr>
          </a:p>
          <a:p>
            <a:pPr marL="447675"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srgbClr val="004C98"/>
                </a:solidFill>
                <a:effectLst/>
                <a:uLnTx/>
                <a:uFillTx/>
                <a:latin typeface="Montserrat" panose="00000500000000000000" pitchFamily="2" charset="0"/>
                <a:ea typeface="+mn-ea"/>
                <a:cs typeface="+mn-cs"/>
              </a:rPr>
              <a:t>WMO</a:t>
            </a:r>
          </a:p>
          <a:p>
            <a:pPr marL="447675"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H" sz="1800" b="1" i="0" u="none" strike="noStrike" kern="1200" cap="none" spc="0" normalizeH="0" baseline="0" noProof="0">
              <a:ln>
                <a:noFill/>
              </a:ln>
              <a:solidFill>
                <a:srgbClr val="004C98"/>
              </a:solidFill>
              <a:effectLst/>
              <a:uLnTx/>
              <a:uFillTx/>
              <a:latin typeface="Montserrat" panose="00000500000000000000" pitchFamily="2" charset="0"/>
              <a:ea typeface="+mn-ea"/>
              <a:cs typeface="+mn-cs"/>
            </a:endParaRPr>
          </a:p>
          <a:p>
            <a:pPr marL="447675"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H" sz="1800" b="1" i="0" u="none" strike="noStrike" kern="1200" cap="none" spc="0" normalizeH="0" baseline="0" noProof="0">
                <a:ln>
                  <a:noFill/>
                </a:ln>
                <a:solidFill>
                  <a:srgbClr val="004C98"/>
                </a:solidFill>
                <a:effectLst/>
                <a:uLnTx/>
                <a:uFillTx/>
                <a:latin typeface="Montserrat" panose="00000500000000000000" pitchFamily="2" charset="0"/>
                <a:ea typeface="+mn-ea"/>
                <a:cs typeface="+mn-cs"/>
              </a:rPr>
              <a:t>IOC - </a:t>
            </a:r>
            <a:r>
              <a:rPr kumimoji="0" lang="en-GB" sz="1800" b="1" i="0" u="none" strike="noStrike" kern="1200" cap="none" spc="0" normalizeH="0" baseline="0" noProof="0">
                <a:ln>
                  <a:noFill/>
                </a:ln>
                <a:solidFill>
                  <a:srgbClr val="004C98"/>
                </a:solidFill>
                <a:effectLst/>
                <a:uLnTx/>
                <a:uFillTx/>
                <a:latin typeface="Montserrat" panose="00000500000000000000" pitchFamily="2" charset="0"/>
                <a:ea typeface="+mn-ea"/>
                <a:cs typeface="+mn-cs"/>
              </a:rPr>
              <a:t>UNESCO</a:t>
            </a:r>
          </a:p>
          <a:p>
            <a:pPr marL="447675"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H" sz="1800" b="1" i="0" u="none" strike="noStrike" kern="1200" cap="none" spc="0" normalizeH="0" baseline="0" noProof="0">
              <a:ln>
                <a:noFill/>
              </a:ln>
              <a:solidFill>
                <a:srgbClr val="004C98"/>
              </a:solidFill>
              <a:effectLst/>
              <a:uLnTx/>
              <a:uFillTx/>
              <a:latin typeface="Montserrat" panose="00000500000000000000" pitchFamily="2" charset="0"/>
              <a:ea typeface="+mn-ea"/>
              <a:cs typeface="+mn-cs"/>
            </a:endParaRPr>
          </a:p>
          <a:p>
            <a:pPr marL="447675"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srgbClr val="004C98"/>
                </a:solidFill>
                <a:effectLst/>
                <a:uLnTx/>
                <a:uFillTx/>
                <a:latin typeface="Montserrat" panose="00000500000000000000" pitchFamily="2" charset="0"/>
                <a:ea typeface="+mn-ea"/>
                <a:cs typeface="+mn-cs"/>
              </a:rPr>
              <a:t>UNEP</a:t>
            </a:r>
          </a:p>
          <a:p>
            <a:pPr marL="447675"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H" sz="1800" b="1" i="0" u="none" strike="noStrike" kern="1200" cap="none" spc="0" normalizeH="0" baseline="0" noProof="0">
              <a:ln>
                <a:noFill/>
              </a:ln>
              <a:solidFill>
                <a:srgbClr val="004C98"/>
              </a:solidFill>
              <a:effectLst/>
              <a:uLnTx/>
              <a:uFillTx/>
              <a:latin typeface="Montserrat" panose="00000500000000000000" pitchFamily="2" charset="0"/>
              <a:ea typeface="+mn-ea"/>
              <a:cs typeface="+mn-cs"/>
            </a:endParaRPr>
          </a:p>
          <a:p>
            <a:pPr marL="447675"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srgbClr val="004C98"/>
                </a:solidFill>
                <a:effectLst/>
                <a:uLnTx/>
                <a:uFillTx/>
                <a:latin typeface="Montserrat" panose="00000500000000000000" pitchFamily="2" charset="0"/>
                <a:ea typeface="+mn-ea"/>
                <a:cs typeface="+mn-cs"/>
              </a:rPr>
              <a:t>ISC</a:t>
            </a:r>
          </a:p>
        </p:txBody>
      </p:sp>
      <p:sp>
        <p:nvSpPr>
          <p:cNvPr id="7" name="TextBox 6">
            <a:extLst>
              <a:ext uri="{FF2B5EF4-FFF2-40B4-BE49-F238E27FC236}">
                <a16:creationId xmlns:a16="http://schemas.microsoft.com/office/drawing/2014/main" id="{ECFA822B-2B4A-3E74-1120-0541F79064C3}"/>
              </a:ext>
            </a:extLst>
          </p:cNvPr>
          <p:cNvSpPr txBox="1"/>
          <p:nvPr/>
        </p:nvSpPr>
        <p:spPr>
          <a:xfrm>
            <a:off x="4124097" y="3571986"/>
            <a:ext cx="4156766" cy="923330"/>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GCOS is governed by a Steering Committee and has 3 panels of experts: AOPC</a:t>
            </a:r>
            <a:r>
              <a:rPr kumimoji="0" lang="en-CH" sz="18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 OOPC,</a:t>
            </a:r>
            <a:r>
              <a:rPr kumimoji="0" lang="en-US" sz="18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 TOPC</a:t>
            </a:r>
            <a:endParaRPr kumimoji="0" lang="fr-CH" sz="1800" b="1"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9" name="TextBox 8">
            <a:extLst>
              <a:ext uri="{FF2B5EF4-FFF2-40B4-BE49-F238E27FC236}">
                <a16:creationId xmlns:a16="http://schemas.microsoft.com/office/drawing/2014/main" id="{47FE5BA8-9503-01D2-DB8C-B260727F44A8}"/>
              </a:ext>
            </a:extLst>
          </p:cNvPr>
          <p:cNvSpPr txBox="1"/>
          <p:nvPr/>
        </p:nvSpPr>
        <p:spPr>
          <a:xfrm>
            <a:off x="658259" y="5081354"/>
            <a:ext cx="4111204" cy="923330"/>
          </a:xfrm>
          <a:prstGeom prst="rect">
            <a:avLst/>
          </a:prstGeom>
          <a:noFill/>
        </p:spPr>
        <p:txBody>
          <a:bodyPr wrap="square">
            <a:spAutoFit/>
          </a:bodyPr>
          <a:lstStyle/>
          <a:p>
            <a:pPr marL="104775">
              <a:defRPr/>
            </a:pPr>
            <a:r>
              <a:rPr lang="en-CH">
                <a:solidFill>
                  <a:srgbClr val="004C98"/>
                </a:solidFill>
                <a:latin typeface="Arial" panose="020B0604020202020204" pitchFamily="34" charset="0"/>
                <a:cs typeface="Arial" panose="020B0604020202020204" pitchFamily="34" charset="0"/>
              </a:rPr>
              <a:t>Additional </a:t>
            </a:r>
            <a:r>
              <a:rPr lang="en-GB">
                <a:solidFill>
                  <a:srgbClr val="004C98"/>
                </a:solidFill>
                <a:latin typeface="Arial" panose="020B0604020202020204" pitchFamily="34" charset="0"/>
                <a:cs typeface="Arial" panose="020B0604020202020204" pitchFamily="34" charset="0"/>
              </a:rPr>
              <a:t>contributors</a:t>
            </a:r>
            <a:r>
              <a:rPr lang="en-CH">
                <a:solidFill>
                  <a:srgbClr val="004C98"/>
                </a:solidFill>
                <a:latin typeface="Arial" panose="020B0604020202020204" pitchFamily="34" charset="0"/>
                <a:cs typeface="Arial" panose="020B0604020202020204" pitchFamily="34" charset="0"/>
              </a:rPr>
              <a:t>:</a:t>
            </a:r>
          </a:p>
          <a:p>
            <a:pPr marL="104775">
              <a:defRPr/>
            </a:pPr>
            <a:r>
              <a:rPr lang="en-GB" b="1">
                <a:solidFill>
                  <a:srgbClr val="004C98"/>
                </a:solidFill>
                <a:latin typeface="Arial" panose="020B0604020202020204" pitchFamily="34" charset="0"/>
                <a:cs typeface="Arial" panose="020B0604020202020204" pitchFamily="34" charset="0"/>
              </a:rPr>
              <a:t>EU</a:t>
            </a:r>
            <a:r>
              <a:rPr lang="en-CH" b="1">
                <a:solidFill>
                  <a:srgbClr val="004C98"/>
                </a:solidFill>
                <a:latin typeface="Arial" panose="020B0604020202020204" pitchFamily="34" charset="0"/>
                <a:cs typeface="Arial" panose="020B0604020202020204" pitchFamily="34" charset="0"/>
              </a:rPr>
              <a:t> </a:t>
            </a:r>
            <a:r>
              <a:rPr lang="en-GB" b="1">
                <a:solidFill>
                  <a:srgbClr val="004C98"/>
                </a:solidFill>
                <a:latin typeface="Arial" panose="020B0604020202020204" pitchFamily="34" charset="0"/>
                <a:cs typeface="Arial" panose="020B0604020202020204" pitchFamily="34" charset="0"/>
              </a:rPr>
              <a:t>Commission, US State Dep</a:t>
            </a:r>
            <a:r>
              <a:rPr lang="en-CH" b="1">
                <a:solidFill>
                  <a:srgbClr val="004C98"/>
                </a:solidFill>
                <a:latin typeface="Arial" panose="020B0604020202020204" pitchFamily="34" charset="0"/>
                <a:cs typeface="Arial" panose="020B0604020202020204" pitchFamily="34" charset="0"/>
              </a:rPr>
              <a:t>t.</a:t>
            </a:r>
            <a:r>
              <a:rPr lang="en-GB" b="1">
                <a:solidFill>
                  <a:srgbClr val="004C98"/>
                </a:solidFill>
                <a:latin typeface="Arial" panose="020B0604020202020204" pitchFamily="34" charset="0"/>
                <a:cs typeface="Arial" panose="020B0604020202020204" pitchFamily="34" charset="0"/>
              </a:rPr>
              <a:t>, NOAA, Germany, EUMETSAT</a:t>
            </a:r>
          </a:p>
        </p:txBody>
      </p:sp>
      <p:cxnSp>
        <p:nvCxnSpPr>
          <p:cNvPr id="10" name="직선 연결선[R] 42">
            <a:extLst>
              <a:ext uri="{FF2B5EF4-FFF2-40B4-BE49-F238E27FC236}">
                <a16:creationId xmlns:a16="http://schemas.microsoft.com/office/drawing/2014/main" id="{DF7BDD19-9678-664D-9010-25BA7C2D46C4}"/>
              </a:ext>
            </a:extLst>
          </p:cNvPr>
          <p:cNvCxnSpPr>
            <a:cxnSpLocks/>
          </p:cNvCxnSpPr>
          <p:nvPr/>
        </p:nvCxnSpPr>
        <p:spPr>
          <a:xfrm>
            <a:off x="10909657" y="4763687"/>
            <a:ext cx="0" cy="266849"/>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직선 연결선[R] 38">
            <a:extLst>
              <a:ext uri="{FF2B5EF4-FFF2-40B4-BE49-F238E27FC236}">
                <a16:creationId xmlns:a16="http://schemas.microsoft.com/office/drawing/2014/main" id="{36E6862B-B72C-7B49-1330-8ADAEE2AC89C}"/>
              </a:ext>
            </a:extLst>
          </p:cNvPr>
          <p:cNvCxnSpPr>
            <a:cxnSpLocks/>
            <a:endCxn id="20" idx="0"/>
          </p:cNvCxnSpPr>
          <p:nvPr/>
        </p:nvCxnSpPr>
        <p:spPr>
          <a:xfrm>
            <a:off x="5780228" y="4759106"/>
            <a:ext cx="0" cy="280674"/>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직선 연결선[R] 27">
            <a:extLst>
              <a:ext uri="{FF2B5EF4-FFF2-40B4-BE49-F238E27FC236}">
                <a16:creationId xmlns:a16="http://schemas.microsoft.com/office/drawing/2014/main" id="{D51C7C2F-70B4-0CF9-2456-D175E0975DDF}"/>
              </a:ext>
            </a:extLst>
          </p:cNvPr>
          <p:cNvCxnSpPr>
            <a:cxnSpLocks/>
          </p:cNvCxnSpPr>
          <p:nvPr/>
        </p:nvCxnSpPr>
        <p:spPr>
          <a:xfrm flipH="1">
            <a:off x="8314706" y="3280424"/>
            <a:ext cx="3670" cy="1749958"/>
          </a:xfrm>
          <a:prstGeom prst="line">
            <a:avLst/>
          </a:prstGeom>
          <a:ln w="19050"/>
        </p:spPr>
        <p:style>
          <a:lnRef idx="1">
            <a:schemeClr val="dk1"/>
          </a:lnRef>
          <a:fillRef idx="0">
            <a:schemeClr val="dk1"/>
          </a:fillRef>
          <a:effectRef idx="0">
            <a:schemeClr val="dk1"/>
          </a:effectRef>
          <a:fontRef idx="minor">
            <a:schemeClr val="tx1"/>
          </a:fontRef>
        </p:style>
      </p:cxnSp>
      <p:sp>
        <p:nvSpPr>
          <p:cNvPr id="13" name="모서리가 둥근 직사각형 4">
            <a:extLst>
              <a:ext uri="{FF2B5EF4-FFF2-40B4-BE49-F238E27FC236}">
                <a16:creationId xmlns:a16="http://schemas.microsoft.com/office/drawing/2014/main" id="{09BA6645-F18A-86DC-3BA6-586A3F9D06FA}"/>
              </a:ext>
            </a:extLst>
          </p:cNvPr>
          <p:cNvSpPr/>
          <p:nvPr/>
        </p:nvSpPr>
        <p:spPr>
          <a:xfrm>
            <a:off x="4610016" y="5014092"/>
            <a:ext cx="2313924" cy="1325218"/>
          </a:xfrm>
          <a:prstGeom prst="roundRect">
            <a:avLst/>
          </a:prstGeom>
          <a:solidFill>
            <a:srgbClr val="005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kumimoji="1" lang="ko-KR" altLang="en-US"/>
          </a:p>
        </p:txBody>
      </p:sp>
      <p:sp>
        <p:nvSpPr>
          <p:cNvPr id="14" name="모서리가 둥근 직사각형 5">
            <a:extLst>
              <a:ext uri="{FF2B5EF4-FFF2-40B4-BE49-F238E27FC236}">
                <a16:creationId xmlns:a16="http://schemas.microsoft.com/office/drawing/2014/main" id="{2E82FE23-4480-CEF4-C318-1D4D4CD4C29F}"/>
              </a:ext>
            </a:extLst>
          </p:cNvPr>
          <p:cNvSpPr/>
          <p:nvPr/>
        </p:nvSpPr>
        <p:spPr>
          <a:xfrm>
            <a:off x="7155143" y="1966092"/>
            <a:ext cx="2326465" cy="1325218"/>
          </a:xfrm>
          <a:prstGeom prst="roundRect">
            <a:avLst/>
          </a:prstGeom>
          <a:solidFill>
            <a:srgbClr val="1D9D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kumimoji="1" lang="ko-KR" altLang="en-US"/>
          </a:p>
        </p:txBody>
      </p:sp>
      <p:sp>
        <p:nvSpPr>
          <p:cNvPr id="15" name="모서리가 둥근 직사각형 6">
            <a:extLst>
              <a:ext uri="{FF2B5EF4-FFF2-40B4-BE49-F238E27FC236}">
                <a16:creationId xmlns:a16="http://schemas.microsoft.com/office/drawing/2014/main" id="{09E47FF0-BF2F-D9A1-6DCF-A54B08B9B6FF}"/>
              </a:ext>
            </a:extLst>
          </p:cNvPr>
          <p:cNvSpPr/>
          <p:nvPr/>
        </p:nvSpPr>
        <p:spPr>
          <a:xfrm>
            <a:off x="9738604" y="3304562"/>
            <a:ext cx="2313923" cy="1325218"/>
          </a:xfrm>
          <a:prstGeom prst="roundRect">
            <a:avLst/>
          </a:prstGeom>
          <a:solidFill>
            <a:srgbClr val="1D9D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kumimoji="1" lang="ko-KR" altLang="en-US"/>
          </a:p>
        </p:txBody>
      </p:sp>
      <p:sp>
        <p:nvSpPr>
          <p:cNvPr id="16" name="모서리가 둥근 직사각형 7">
            <a:extLst>
              <a:ext uri="{FF2B5EF4-FFF2-40B4-BE49-F238E27FC236}">
                <a16:creationId xmlns:a16="http://schemas.microsoft.com/office/drawing/2014/main" id="{DF99CDC3-D157-1788-CC85-F1363A2CE2CD}"/>
              </a:ext>
            </a:extLst>
          </p:cNvPr>
          <p:cNvSpPr/>
          <p:nvPr/>
        </p:nvSpPr>
        <p:spPr>
          <a:xfrm>
            <a:off x="7141889" y="5007464"/>
            <a:ext cx="2326466" cy="1325218"/>
          </a:xfrm>
          <a:prstGeom prst="roundRect">
            <a:avLst/>
          </a:prstGeom>
          <a:solidFill>
            <a:srgbClr val="0B88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kumimoji="1" lang="ko-KR" altLang="en-US"/>
          </a:p>
        </p:txBody>
      </p:sp>
      <p:sp>
        <p:nvSpPr>
          <p:cNvPr id="17" name="모서리가 둥근 직사각형 8">
            <a:extLst>
              <a:ext uri="{FF2B5EF4-FFF2-40B4-BE49-F238E27FC236}">
                <a16:creationId xmlns:a16="http://schemas.microsoft.com/office/drawing/2014/main" id="{C548E405-034B-F1A2-BBBC-090005B8B640}"/>
              </a:ext>
            </a:extLst>
          </p:cNvPr>
          <p:cNvSpPr/>
          <p:nvPr/>
        </p:nvSpPr>
        <p:spPr>
          <a:xfrm>
            <a:off x="9731978" y="5014092"/>
            <a:ext cx="2313923" cy="1325218"/>
          </a:xfrm>
          <a:prstGeom prst="roundRect">
            <a:avLst/>
          </a:prstGeom>
          <a:solidFill>
            <a:srgbClr val="F494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kumimoji="1" lang="ko-KR" altLang="en-US"/>
          </a:p>
        </p:txBody>
      </p:sp>
      <p:sp>
        <p:nvSpPr>
          <p:cNvPr id="18" name="TextBox 9">
            <a:extLst>
              <a:ext uri="{FF2B5EF4-FFF2-40B4-BE49-F238E27FC236}">
                <a16:creationId xmlns:a16="http://schemas.microsoft.com/office/drawing/2014/main" id="{B69FC341-4F77-FBCF-E04F-9DF800A6AAAC}"/>
              </a:ext>
            </a:extLst>
          </p:cNvPr>
          <p:cNvSpPr txBox="1"/>
          <p:nvPr/>
        </p:nvSpPr>
        <p:spPr>
          <a:xfrm>
            <a:off x="7066044" y="1982481"/>
            <a:ext cx="2478156" cy="553998"/>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kumimoji="1" lang="en-US" altLang="ko-KR" sz="1480">
                <a:solidFill>
                  <a:schemeClr val="bg1"/>
                </a:solidFill>
                <a:latin typeface="Calibri Light" panose="020F0302020204030204" pitchFamily="34" charset="0"/>
                <a:cs typeface="Calibri Light" panose="020F0302020204030204" pitchFamily="34" charset="0"/>
              </a:rPr>
              <a:t>GCOS</a:t>
            </a:r>
          </a:p>
          <a:p>
            <a:pPr algn="ctr"/>
            <a:r>
              <a:rPr kumimoji="1" lang="en-US" altLang="ko-KR" sz="1480">
                <a:solidFill>
                  <a:schemeClr val="bg1"/>
                </a:solidFill>
                <a:latin typeface="Calibri Light" panose="020F0302020204030204" pitchFamily="34" charset="0"/>
                <a:cs typeface="Calibri Light" panose="020F0302020204030204" pitchFamily="34" charset="0"/>
              </a:rPr>
              <a:t>Steering Committee</a:t>
            </a:r>
            <a:endParaRPr kumimoji="1" lang="ko-KR" altLang="en-US" sz="1480">
              <a:solidFill>
                <a:schemeClr val="bg1"/>
              </a:solidFill>
              <a:latin typeface="Calibri Light" panose="020F0302020204030204" pitchFamily="34" charset="0"/>
              <a:cs typeface="Calibri Light" panose="020F0302020204030204" pitchFamily="34" charset="0"/>
            </a:endParaRPr>
          </a:p>
        </p:txBody>
      </p:sp>
      <p:sp>
        <p:nvSpPr>
          <p:cNvPr id="19" name="TextBox 11">
            <a:extLst>
              <a:ext uri="{FF2B5EF4-FFF2-40B4-BE49-F238E27FC236}">
                <a16:creationId xmlns:a16="http://schemas.microsoft.com/office/drawing/2014/main" id="{28D69244-131E-847C-712F-D580E56AB206}"/>
              </a:ext>
            </a:extLst>
          </p:cNvPr>
          <p:cNvSpPr txBox="1"/>
          <p:nvPr/>
        </p:nvSpPr>
        <p:spPr>
          <a:xfrm>
            <a:off x="9643235" y="3325601"/>
            <a:ext cx="2478156" cy="553998"/>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kumimoji="1" lang="en-US" altLang="ko-KR" sz="1480">
                <a:solidFill>
                  <a:schemeClr val="bg1"/>
                </a:solidFill>
                <a:latin typeface="Calibri Light" panose="020F0302020204030204" pitchFamily="34" charset="0"/>
                <a:cs typeface="Calibri Light" panose="020F0302020204030204" pitchFamily="34" charset="0"/>
              </a:rPr>
              <a:t>GCOS</a:t>
            </a:r>
          </a:p>
          <a:p>
            <a:pPr algn="ctr"/>
            <a:r>
              <a:rPr kumimoji="1" lang="en-US" altLang="ko-KR" sz="1480">
                <a:solidFill>
                  <a:schemeClr val="bg1"/>
                </a:solidFill>
                <a:latin typeface="Calibri Light" panose="020F0302020204030204" pitchFamily="34" charset="0"/>
                <a:cs typeface="Calibri Light" panose="020F0302020204030204" pitchFamily="34" charset="0"/>
              </a:rPr>
              <a:t>Secretariat</a:t>
            </a:r>
            <a:endParaRPr kumimoji="1" lang="ko-KR" altLang="en-US" sz="1480">
              <a:solidFill>
                <a:schemeClr val="bg1"/>
              </a:solidFill>
              <a:latin typeface="Calibri Light" panose="020F0302020204030204" pitchFamily="34" charset="0"/>
              <a:cs typeface="Calibri Light" panose="020F0302020204030204" pitchFamily="34" charset="0"/>
            </a:endParaRPr>
          </a:p>
        </p:txBody>
      </p:sp>
      <p:sp>
        <p:nvSpPr>
          <p:cNvPr id="20" name="TextBox 12">
            <a:extLst>
              <a:ext uri="{FF2B5EF4-FFF2-40B4-BE49-F238E27FC236}">
                <a16:creationId xmlns:a16="http://schemas.microsoft.com/office/drawing/2014/main" id="{EDEDF542-5540-F998-74F4-9F1AE8B20033}"/>
              </a:ext>
            </a:extLst>
          </p:cNvPr>
          <p:cNvSpPr txBox="1"/>
          <p:nvPr/>
        </p:nvSpPr>
        <p:spPr>
          <a:xfrm>
            <a:off x="4541150" y="5039780"/>
            <a:ext cx="2478156" cy="553998"/>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kumimoji="1" lang="en-US" altLang="ko-KR" sz="1480">
                <a:solidFill>
                  <a:schemeClr val="bg1"/>
                </a:solidFill>
                <a:latin typeface="Calibri Light" panose="020F0302020204030204" pitchFamily="34" charset="0"/>
                <a:cs typeface="Calibri Light" panose="020F0302020204030204" pitchFamily="34" charset="0"/>
              </a:rPr>
              <a:t>Atmospheric Observation</a:t>
            </a:r>
          </a:p>
          <a:p>
            <a:pPr algn="ctr"/>
            <a:r>
              <a:rPr kumimoji="1" lang="en-US" altLang="ko-KR" sz="1480">
                <a:solidFill>
                  <a:schemeClr val="bg1"/>
                </a:solidFill>
                <a:latin typeface="Calibri Light" panose="020F0302020204030204" pitchFamily="34" charset="0"/>
                <a:cs typeface="Calibri Light" panose="020F0302020204030204" pitchFamily="34" charset="0"/>
              </a:rPr>
              <a:t>Panel for Climate (AOPC)</a:t>
            </a:r>
            <a:endParaRPr kumimoji="1" lang="ko-KR" altLang="en-US" sz="1480">
              <a:solidFill>
                <a:schemeClr val="bg1"/>
              </a:solidFill>
              <a:latin typeface="Calibri Light" panose="020F0302020204030204" pitchFamily="34" charset="0"/>
              <a:cs typeface="Calibri Light" panose="020F0302020204030204" pitchFamily="34" charset="0"/>
            </a:endParaRPr>
          </a:p>
        </p:txBody>
      </p:sp>
      <p:sp>
        <p:nvSpPr>
          <p:cNvPr id="21" name="TextBox 13">
            <a:extLst>
              <a:ext uri="{FF2B5EF4-FFF2-40B4-BE49-F238E27FC236}">
                <a16:creationId xmlns:a16="http://schemas.microsoft.com/office/drawing/2014/main" id="{7C3396EC-2868-D48A-A4EE-3293997B1943}"/>
              </a:ext>
            </a:extLst>
          </p:cNvPr>
          <p:cNvSpPr txBox="1"/>
          <p:nvPr/>
        </p:nvSpPr>
        <p:spPr>
          <a:xfrm>
            <a:off x="7075628" y="5027200"/>
            <a:ext cx="2478156" cy="553998"/>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kumimoji="1" lang="en-US" altLang="ko-KR" sz="1480">
                <a:solidFill>
                  <a:schemeClr val="bg1"/>
                </a:solidFill>
                <a:latin typeface="Calibri Light" panose="020F0302020204030204" pitchFamily="34" charset="0"/>
                <a:cs typeface="Calibri Light" panose="020F0302020204030204" pitchFamily="34" charset="0"/>
              </a:rPr>
              <a:t>Ocean Observations Physics and Climate Panel (OOPC)</a:t>
            </a:r>
            <a:endParaRPr kumimoji="1" lang="ko-KR" altLang="en-US" sz="1480">
              <a:solidFill>
                <a:schemeClr val="bg1"/>
              </a:solidFill>
              <a:latin typeface="Calibri Light" panose="020F0302020204030204" pitchFamily="34" charset="0"/>
              <a:cs typeface="Calibri Light" panose="020F0302020204030204" pitchFamily="34" charset="0"/>
            </a:endParaRPr>
          </a:p>
        </p:txBody>
      </p:sp>
      <p:sp>
        <p:nvSpPr>
          <p:cNvPr id="22" name="TextBox 14">
            <a:extLst>
              <a:ext uri="{FF2B5EF4-FFF2-40B4-BE49-F238E27FC236}">
                <a16:creationId xmlns:a16="http://schemas.microsoft.com/office/drawing/2014/main" id="{7C5F0B7D-AA90-ADA3-5464-C5270FA25931}"/>
              </a:ext>
            </a:extLst>
          </p:cNvPr>
          <p:cNvSpPr txBox="1"/>
          <p:nvPr/>
        </p:nvSpPr>
        <p:spPr>
          <a:xfrm>
            <a:off x="9663115" y="5035128"/>
            <a:ext cx="2478156" cy="553998"/>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kumimoji="1" lang="en-US" altLang="ko-KR" sz="1480">
                <a:solidFill>
                  <a:schemeClr val="bg1"/>
                </a:solidFill>
                <a:latin typeface="Calibri Light" panose="020F0302020204030204" pitchFamily="34" charset="0"/>
                <a:cs typeface="Calibri Light" panose="020F0302020204030204" pitchFamily="34" charset="0"/>
              </a:rPr>
              <a:t>Terrestrial Observation</a:t>
            </a:r>
          </a:p>
          <a:p>
            <a:pPr algn="ctr"/>
            <a:r>
              <a:rPr kumimoji="1" lang="en-US" altLang="ko-KR" sz="1480">
                <a:solidFill>
                  <a:schemeClr val="bg1"/>
                </a:solidFill>
                <a:latin typeface="Calibri Light" panose="020F0302020204030204" pitchFamily="34" charset="0"/>
                <a:cs typeface="Calibri Light" panose="020F0302020204030204" pitchFamily="34" charset="0"/>
              </a:rPr>
              <a:t>Panel for Climate (TOPC)</a:t>
            </a:r>
            <a:endParaRPr kumimoji="1" lang="ko-KR" altLang="en-US" sz="1480">
              <a:solidFill>
                <a:schemeClr val="bg1"/>
              </a:solidFill>
              <a:latin typeface="Calibri Light" panose="020F0302020204030204" pitchFamily="34" charset="0"/>
              <a:cs typeface="Calibri Light" panose="020F0302020204030204" pitchFamily="34" charset="0"/>
            </a:endParaRPr>
          </a:p>
        </p:txBody>
      </p:sp>
      <p:cxnSp>
        <p:nvCxnSpPr>
          <p:cNvPr id="23" name="직선 연결선[R] 30">
            <a:extLst>
              <a:ext uri="{FF2B5EF4-FFF2-40B4-BE49-F238E27FC236}">
                <a16:creationId xmlns:a16="http://schemas.microsoft.com/office/drawing/2014/main" id="{353EE57E-F3DE-F38E-F711-BF693F39F8CA}"/>
              </a:ext>
            </a:extLst>
          </p:cNvPr>
          <p:cNvCxnSpPr>
            <a:cxnSpLocks/>
            <a:endCxn id="15" idx="1"/>
          </p:cNvCxnSpPr>
          <p:nvPr/>
        </p:nvCxnSpPr>
        <p:spPr>
          <a:xfrm>
            <a:off x="8314706" y="3967171"/>
            <a:ext cx="14238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직선 연결선[R] 35">
            <a:extLst>
              <a:ext uri="{FF2B5EF4-FFF2-40B4-BE49-F238E27FC236}">
                <a16:creationId xmlns:a16="http://schemas.microsoft.com/office/drawing/2014/main" id="{31E69466-BB5E-F9A6-7899-EE9BD7A3749D}"/>
              </a:ext>
            </a:extLst>
          </p:cNvPr>
          <p:cNvCxnSpPr>
            <a:cxnSpLocks/>
          </p:cNvCxnSpPr>
          <p:nvPr/>
        </p:nvCxnSpPr>
        <p:spPr>
          <a:xfrm>
            <a:off x="5777864" y="4772713"/>
            <a:ext cx="5135215" cy="0"/>
          </a:xfrm>
          <a:prstGeom prst="line">
            <a:avLst/>
          </a:prstGeom>
          <a:ln w="19050"/>
        </p:spPr>
        <p:style>
          <a:lnRef idx="1">
            <a:schemeClr val="dk1"/>
          </a:lnRef>
          <a:fillRef idx="0">
            <a:schemeClr val="dk1"/>
          </a:fillRef>
          <a:effectRef idx="0">
            <a:schemeClr val="dk1"/>
          </a:effectRef>
          <a:fontRef idx="minor">
            <a:schemeClr val="tx1"/>
          </a:fontRef>
        </p:style>
      </p:cxnSp>
      <p:pic>
        <p:nvPicPr>
          <p:cNvPr id="25" name="그림 3">
            <a:extLst>
              <a:ext uri="{FF2B5EF4-FFF2-40B4-BE49-F238E27FC236}">
                <a16:creationId xmlns:a16="http://schemas.microsoft.com/office/drawing/2014/main" id="{43EC9666-6D21-14C6-BF74-FEF9743CA36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948995" y="2519748"/>
            <a:ext cx="731422" cy="723722"/>
          </a:xfrm>
          <a:prstGeom prst="rect">
            <a:avLst/>
          </a:prstGeom>
        </p:spPr>
      </p:pic>
      <p:pic>
        <p:nvPicPr>
          <p:cNvPr id="26" name="그림 15">
            <a:extLst>
              <a:ext uri="{FF2B5EF4-FFF2-40B4-BE49-F238E27FC236}">
                <a16:creationId xmlns:a16="http://schemas.microsoft.com/office/drawing/2014/main" id="{B422ACF5-9891-0465-D338-9CDB36C8C580}"/>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0510601" y="3859379"/>
            <a:ext cx="743423" cy="753748"/>
          </a:xfrm>
          <a:prstGeom prst="rect">
            <a:avLst/>
          </a:prstGeom>
        </p:spPr>
      </p:pic>
      <p:pic>
        <p:nvPicPr>
          <p:cNvPr id="27" name="그림 21">
            <a:extLst>
              <a:ext uri="{FF2B5EF4-FFF2-40B4-BE49-F238E27FC236}">
                <a16:creationId xmlns:a16="http://schemas.microsoft.com/office/drawing/2014/main" id="{CCC559E1-83E1-DDAD-48F8-C86A8D9ADB52}"/>
              </a:ext>
            </a:extLst>
          </p:cNvPr>
          <p:cNvPicPr>
            <a:picLocks noChangeAspect="1"/>
          </p:cNvPicPr>
          <p:nvPr/>
        </p:nvPicPr>
        <p:blipFill>
          <a:blip r:embed="rId8"/>
          <a:stretch>
            <a:fillRect/>
          </a:stretch>
        </p:blipFill>
        <p:spPr>
          <a:xfrm>
            <a:off x="5391410" y="5568616"/>
            <a:ext cx="785235" cy="770694"/>
          </a:xfrm>
          <a:prstGeom prst="rect">
            <a:avLst/>
          </a:prstGeom>
        </p:spPr>
      </p:pic>
      <p:pic>
        <p:nvPicPr>
          <p:cNvPr id="28" name="그림 24">
            <a:extLst>
              <a:ext uri="{FF2B5EF4-FFF2-40B4-BE49-F238E27FC236}">
                <a16:creationId xmlns:a16="http://schemas.microsoft.com/office/drawing/2014/main" id="{5048A189-6CC8-56D7-7E33-7F1676ED8CAC}"/>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Lst>
          </a:blip>
          <a:stretch>
            <a:fillRect/>
          </a:stretch>
        </p:blipFill>
        <p:spPr>
          <a:xfrm>
            <a:off x="7888347" y="5589442"/>
            <a:ext cx="828623" cy="728617"/>
          </a:xfrm>
          <a:prstGeom prst="rect">
            <a:avLst/>
          </a:prstGeom>
        </p:spPr>
      </p:pic>
      <p:pic>
        <p:nvPicPr>
          <p:cNvPr id="29" name="그림 25">
            <a:extLst>
              <a:ext uri="{FF2B5EF4-FFF2-40B4-BE49-F238E27FC236}">
                <a16:creationId xmlns:a16="http://schemas.microsoft.com/office/drawing/2014/main" id="{4838E18C-0710-DC29-236B-EB087C53471E}"/>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25000"/>
                    </a14:imgEffect>
                  </a14:imgLayer>
                </a14:imgProps>
              </a:ext>
            </a:extLst>
          </a:blip>
          <a:stretch>
            <a:fillRect/>
          </a:stretch>
        </p:blipFill>
        <p:spPr>
          <a:xfrm>
            <a:off x="10528357" y="5584456"/>
            <a:ext cx="747671" cy="747671"/>
          </a:xfrm>
          <a:prstGeom prst="rect">
            <a:avLst/>
          </a:prstGeom>
        </p:spPr>
      </p:pic>
      <p:sp>
        <p:nvSpPr>
          <p:cNvPr id="4" name="TextBox 3">
            <a:extLst>
              <a:ext uri="{FF2B5EF4-FFF2-40B4-BE49-F238E27FC236}">
                <a16:creationId xmlns:a16="http://schemas.microsoft.com/office/drawing/2014/main" id="{67C8A876-CC8A-E438-F095-8064D5E30695}"/>
              </a:ext>
            </a:extLst>
          </p:cNvPr>
          <p:cNvSpPr txBox="1"/>
          <p:nvPr/>
        </p:nvSpPr>
        <p:spPr>
          <a:xfrm>
            <a:off x="6151417" y="5936975"/>
            <a:ext cx="727365" cy="461665"/>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CH" sz="12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GCOS</a:t>
            </a:r>
            <a:r>
              <a:rPr kumimoji="0" lang="en-US" sz="12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WCRP</a:t>
            </a:r>
            <a:endParaRPr kumimoji="0" lang="fr-CH" sz="12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6" name="TextBox 5">
            <a:extLst>
              <a:ext uri="{FF2B5EF4-FFF2-40B4-BE49-F238E27FC236}">
                <a16:creationId xmlns:a16="http://schemas.microsoft.com/office/drawing/2014/main" id="{4B3C0346-F008-7981-F748-6A4725E05286}"/>
              </a:ext>
            </a:extLst>
          </p:cNvPr>
          <p:cNvSpPr txBox="1"/>
          <p:nvPr/>
        </p:nvSpPr>
        <p:spPr>
          <a:xfrm>
            <a:off x="11276517" y="5924989"/>
            <a:ext cx="727365" cy="461665"/>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CH" sz="12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GCOS</a:t>
            </a:r>
            <a:r>
              <a:rPr kumimoji="0" lang="en-US" sz="12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WCRP</a:t>
            </a:r>
            <a:endParaRPr kumimoji="0" lang="fr-CH" sz="12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8" name="TextBox 7">
            <a:extLst>
              <a:ext uri="{FF2B5EF4-FFF2-40B4-BE49-F238E27FC236}">
                <a16:creationId xmlns:a16="http://schemas.microsoft.com/office/drawing/2014/main" id="{61563599-D83C-E784-EDEF-362858DE41F3}"/>
              </a:ext>
            </a:extLst>
          </p:cNvPr>
          <p:cNvSpPr txBox="1"/>
          <p:nvPr/>
        </p:nvSpPr>
        <p:spPr>
          <a:xfrm>
            <a:off x="8699413" y="5700671"/>
            <a:ext cx="727365" cy="646331"/>
          </a:xfrm>
          <a:prstGeom prst="rect">
            <a:avLst/>
          </a:prstGeom>
          <a:noFill/>
        </p:spPr>
        <p:txBody>
          <a:bodyPr wrap="square">
            <a:spAutoFit/>
          </a:bodyPr>
          <a:lstStyle/>
          <a:p>
            <a:pPr marL="0" marR="0" lvl="0" indent="0" algn="r" defTabSz="457200" rtl="0" eaLnBrk="1" fontAlgn="auto" latinLnBrk="0" hangingPunct="1">
              <a:lnSpc>
                <a:spcPct val="100000"/>
              </a:lnSpc>
              <a:buClrTx/>
              <a:buSzTx/>
              <a:buFontTx/>
              <a:buNone/>
              <a:tabLst/>
              <a:defRPr/>
            </a:pPr>
            <a:r>
              <a:rPr kumimoji="0" lang="en-CH" sz="12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GCOS</a:t>
            </a:r>
            <a:r>
              <a:rPr kumimoji="0" lang="en-US" sz="12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WCRP</a:t>
            </a:r>
            <a:r>
              <a:rPr lang="en-US" sz="1200" dirty="0">
                <a:solidFill>
                  <a:prstClr val="white"/>
                </a:solidFill>
                <a:latin typeface="Montserrat" panose="00000500000000000000" pitchFamily="2" charset="0"/>
              </a:rPr>
              <a:t>GOOS</a:t>
            </a:r>
            <a:endParaRPr kumimoji="0" lang="fr-CH" sz="12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1293991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4180113" cy="89146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ts val="3360"/>
              </a:lnSpc>
              <a:defRPr sz="1800"/>
            </a:pP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GCOS </a:t>
            </a:r>
            <a:r>
              <a:rPr lang="es-ES" sz="4400" b="1" kern="100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the</a:t>
            </a: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a:t>
            </a:r>
            <a:r>
              <a:rPr lang="es-ES" sz="4400" b="1" kern="100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programme</a:t>
            </a: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(II)</a:t>
            </a:r>
            <a:endParaRPr lang="en-U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pic>
        <p:nvPicPr>
          <p:cNvPr id="3" name="Immagine 8">
            <a:extLst>
              <a:ext uri="{FF2B5EF4-FFF2-40B4-BE49-F238E27FC236}">
                <a16:creationId xmlns:a16="http://schemas.microsoft.com/office/drawing/2014/main" id="{508A67DD-E368-CFA5-9121-BECDC145371C}"/>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8101600" y="597841"/>
            <a:ext cx="3123030" cy="1342066"/>
          </a:xfrm>
          <a:prstGeom prst="rect">
            <a:avLst/>
          </a:prstGeom>
        </p:spPr>
      </p:pic>
      <p:grpSp>
        <p:nvGrpSpPr>
          <p:cNvPr id="12" name="Group 11">
            <a:extLst>
              <a:ext uri="{FF2B5EF4-FFF2-40B4-BE49-F238E27FC236}">
                <a16:creationId xmlns:a16="http://schemas.microsoft.com/office/drawing/2014/main" id="{FFA12542-AB00-4716-E9F8-14ED1966EC81}"/>
              </a:ext>
            </a:extLst>
          </p:cNvPr>
          <p:cNvGrpSpPr/>
          <p:nvPr/>
        </p:nvGrpSpPr>
        <p:grpSpPr>
          <a:xfrm>
            <a:off x="1084881" y="2340243"/>
            <a:ext cx="10771322" cy="3570707"/>
            <a:chOff x="1084881" y="2340243"/>
            <a:chExt cx="10771322" cy="3570707"/>
          </a:xfrm>
        </p:grpSpPr>
        <p:sp>
          <p:nvSpPr>
            <p:cNvPr id="7" name="Rectangle 6">
              <a:extLst>
                <a:ext uri="{FF2B5EF4-FFF2-40B4-BE49-F238E27FC236}">
                  <a16:creationId xmlns:a16="http://schemas.microsoft.com/office/drawing/2014/main" id="{13F98023-88A9-2BBE-EE2F-3134B466C2FA}"/>
                </a:ext>
              </a:extLst>
            </p:cNvPr>
            <p:cNvSpPr/>
            <p:nvPr/>
          </p:nvSpPr>
          <p:spPr>
            <a:xfrm>
              <a:off x="1084881" y="2340243"/>
              <a:ext cx="10771322" cy="3570707"/>
            </a:xfrm>
            <a:prstGeom prst="rect">
              <a:avLst/>
            </a:prstGeom>
            <a:solidFill>
              <a:srgbClr val="005A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76BDB1-F2FD-B73B-F35E-F2247279F41E}"/>
                </a:ext>
              </a:extLst>
            </p:cNvPr>
            <p:cNvSpPr/>
            <p:nvPr/>
          </p:nvSpPr>
          <p:spPr>
            <a:xfrm>
              <a:off x="1197636" y="2459629"/>
              <a:ext cx="10558203" cy="3365719"/>
            </a:xfrm>
            <a:prstGeom prst="rect">
              <a:avLst/>
            </a:prstGeom>
            <a:solidFill>
              <a:srgbClr val="0B88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D28967-6363-4530-A668-B03611E7177C}"/>
                </a:ext>
              </a:extLst>
            </p:cNvPr>
            <p:cNvSpPr/>
            <p:nvPr/>
          </p:nvSpPr>
          <p:spPr>
            <a:xfrm>
              <a:off x="1276817" y="2524777"/>
              <a:ext cx="10399844" cy="3235425"/>
            </a:xfrm>
            <a:prstGeom prst="rect">
              <a:avLst/>
            </a:prstGeom>
            <a:solidFill>
              <a:srgbClr val="F292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659A173-3E22-6BAA-D800-0457B5FB0F53}"/>
                </a:ext>
              </a:extLst>
            </p:cNvPr>
            <p:cNvSpPr txBox="1"/>
            <p:nvPr/>
          </p:nvSpPr>
          <p:spPr>
            <a:xfrm>
              <a:off x="1446405" y="2651816"/>
              <a:ext cx="10060667" cy="2862322"/>
            </a:xfrm>
            <a:prstGeom prst="rect">
              <a:avLst/>
            </a:prstGeom>
            <a:solidFill>
              <a:schemeClr val="bg1"/>
            </a:solidFill>
            <a:ln w="57150">
              <a:solidFill>
                <a:schemeClr val="tx1"/>
              </a:solidFill>
            </a:ln>
          </p:spPr>
          <p:txBody>
            <a:bodyPr wrap="square">
              <a:spAutoFit/>
            </a:bodyPr>
            <a:lstStyle/>
            <a:p>
              <a:pPr algn="just"/>
              <a:endParaRPr lang="en-GB" sz="1800">
                <a:effectLst/>
                <a:latin typeface="Verdana" panose="020B0604030504040204" pitchFamily="34" charset="0"/>
                <a:ea typeface="Arial" panose="020B0604020202020204" pitchFamily="34" charset="0"/>
                <a:cs typeface="Arial" panose="020B0604020202020204" pitchFamily="34" charset="0"/>
              </a:endParaRPr>
            </a:p>
            <a:p>
              <a:pPr algn="just"/>
              <a:endParaRPr lang="en-GB">
                <a:latin typeface="Verdana" panose="020B0604030504040204" pitchFamily="34" charset="0"/>
                <a:ea typeface="Arial" panose="020B0604020202020204" pitchFamily="34" charset="0"/>
                <a:cs typeface="Arial" panose="020B0604020202020204" pitchFamily="34" charset="0"/>
              </a:endParaRPr>
            </a:p>
            <a:p>
              <a:pPr algn="just">
                <a:tabLst>
                  <a:tab pos="360000" algn="r"/>
                </a:tabLst>
              </a:pPr>
              <a:r>
                <a:rPr lang="en-GB" sz="1800">
                  <a:effectLst/>
                  <a:latin typeface="Verdana" panose="020B0604030504040204" pitchFamily="34" charset="0"/>
                  <a:ea typeface="Arial" panose="020B0604020202020204" pitchFamily="34" charset="0"/>
                  <a:cs typeface="Arial" panose="020B0604020202020204" pitchFamily="34" charset="0"/>
                </a:rPr>
                <a:t>GCOS works towards climate observations being </a:t>
              </a:r>
              <a:r>
                <a:rPr lang="en-GB" sz="1800" b="1">
                  <a:effectLst/>
                  <a:latin typeface="Verdana" panose="020B0604030504040204" pitchFamily="34" charset="0"/>
                  <a:ea typeface="Arial" panose="020B0604020202020204" pitchFamily="34" charset="0"/>
                  <a:cs typeface="Arial" panose="020B0604020202020204" pitchFamily="34" charset="0"/>
                </a:rPr>
                <a:t>enhanced</a:t>
              </a:r>
              <a:r>
                <a:rPr lang="en-GB" sz="1800">
                  <a:effectLst/>
                  <a:latin typeface="Verdana" panose="020B0604030504040204" pitchFamily="34" charset="0"/>
                  <a:ea typeface="Arial" panose="020B0604020202020204" pitchFamily="34" charset="0"/>
                  <a:cs typeface="Arial" panose="020B0604020202020204" pitchFamily="34" charset="0"/>
                </a:rPr>
                <a:t> and </a:t>
              </a:r>
              <a:r>
                <a:rPr lang="en-GB" sz="1800" b="1">
                  <a:effectLst/>
                  <a:latin typeface="Verdana" panose="020B0604030504040204" pitchFamily="34" charset="0"/>
                  <a:ea typeface="Arial" panose="020B0604020202020204" pitchFamily="34" charset="0"/>
                  <a:cs typeface="Arial" panose="020B0604020202020204" pitchFamily="34" charset="0"/>
                </a:rPr>
                <a:t>sustained</a:t>
              </a:r>
              <a:r>
                <a:rPr lang="en-GB" sz="1800">
                  <a:effectLst/>
                  <a:latin typeface="Verdana" panose="020B0604030504040204" pitchFamily="34" charset="0"/>
                  <a:ea typeface="Arial" panose="020B0604020202020204" pitchFamily="34" charset="0"/>
                  <a:cs typeface="Arial" panose="020B0604020202020204" pitchFamily="34" charset="0"/>
                </a:rPr>
                <a:t> into the future, to provide the evidence needed to understand and predict the evolution of the climate, to guide mitigation and adaptation measures, to assess risks and enable attribution of climatic events to underlie causes, and to underpin climate services. </a:t>
              </a:r>
            </a:p>
            <a:p>
              <a:pPr algn="just">
                <a:tabLst>
                  <a:tab pos="360000" algn="r"/>
                </a:tabLst>
              </a:pPr>
              <a:endParaRPr lang="en-GB">
                <a:latin typeface="Verdana" panose="020B0604030504040204" pitchFamily="34" charset="0"/>
                <a:ea typeface="Arial" panose="020B0604020202020204" pitchFamily="34" charset="0"/>
                <a:cs typeface="Arial" panose="020B0604020202020204" pitchFamily="34" charset="0"/>
              </a:endParaRPr>
            </a:p>
            <a:p>
              <a:pPr algn="just">
                <a:tabLst>
                  <a:tab pos="360000" algn="r"/>
                </a:tabLst>
              </a:pPr>
              <a:endParaRPr lang="en-GB" sz="1800">
                <a:effectLst/>
                <a:latin typeface="Verdana" panose="020B0604030504040204" pitchFamily="34" charset="0"/>
                <a:ea typeface="Arial" panose="020B0604020202020204" pitchFamily="34" charset="0"/>
                <a:cs typeface="Arial" panose="020B0604020202020204" pitchFamily="34" charset="0"/>
              </a:endParaRPr>
            </a:p>
            <a:p>
              <a:pPr algn="ctr">
                <a:tabLst>
                  <a:tab pos="360000" algn="r"/>
                </a:tabLst>
              </a:pPr>
              <a:r>
                <a:rPr lang="en-GB" b="1">
                  <a:latin typeface="Verdana" panose="020B0604030504040204" pitchFamily="34" charset="0"/>
                  <a:ea typeface="Arial" panose="020B0604020202020204" pitchFamily="34" charset="0"/>
                  <a:cs typeface="Arial" panose="020B0604020202020204" pitchFamily="34" charset="0"/>
                </a:rPr>
                <a:t>GCOS = Climate observations enabling climate science and services</a:t>
              </a:r>
              <a:endParaRPr lang="en-GB" sz="1800" b="1">
                <a:effectLst/>
                <a:latin typeface="Verdana" panose="020B0604030504040204" pitchFamily="34" charset="0"/>
                <a:ea typeface="Arial" panose="020B0604020202020204" pitchFamily="34" charset="0"/>
                <a:cs typeface="Arial" panose="020B0604020202020204" pitchFamily="34" charset="0"/>
              </a:endParaRPr>
            </a:p>
            <a:p>
              <a:pPr algn="just"/>
              <a:endParaRPr lang="en-US" sz="1800">
                <a:effectLst/>
                <a:latin typeface="Verdana" panose="020B0604030504040204" pitchFamily="34" charset="0"/>
                <a:ea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62912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4180113" cy="89146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ts val="3360"/>
              </a:lnSpc>
              <a:defRPr sz="1800"/>
            </a:pP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GCOS </a:t>
            </a:r>
            <a:r>
              <a:rPr lang="es-ES" sz="4400" b="1" kern="100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the</a:t>
            </a: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a:t>
            </a:r>
            <a:r>
              <a:rPr lang="es-ES" sz="4400" b="1" kern="100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programme</a:t>
            </a: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(III)</a:t>
            </a:r>
            <a:endParaRPr lang="en-U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22" name="TextBox 14">
            <a:extLst>
              <a:ext uri="{FF2B5EF4-FFF2-40B4-BE49-F238E27FC236}">
                <a16:creationId xmlns:a16="http://schemas.microsoft.com/office/drawing/2014/main" id="{7C5F0B7D-AA90-ADA3-5464-C5270FA25931}"/>
              </a:ext>
            </a:extLst>
          </p:cNvPr>
          <p:cNvSpPr txBox="1"/>
          <p:nvPr/>
        </p:nvSpPr>
        <p:spPr>
          <a:xfrm>
            <a:off x="9663115" y="5035128"/>
            <a:ext cx="2478156" cy="553998"/>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kumimoji="1" lang="en-US" altLang="ko-KR" sz="1480">
                <a:solidFill>
                  <a:schemeClr val="bg1"/>
                </a:solidFill>
                <a:latin typeface="Calibri Light" panose="020F0302020204030204" pitchFamily="34" charset="0"/>
                <a:cs typeface="Calibri Light" panose="020F0302020204030204" pitchFamily="34" charset="0"/>
              </a:rPr>
              <a:t>Terrestrial Observation</a:t>
            </a:r>
          </a:p>
          <a:p>
            <a:pPr algn="ctr"/>
            <a:r>
              <a:rPr kumimoji="1" lang="en-US" altLang="ko-KR" sz="1480">
                <a:solidFill>
                  <a:schemeClr val="bg1"/>
                </a:solidFill>
                <a:latin typeface="Calibri Light" panose="020F0302020204030204" pitchFamily="34" charset="0"/>
                <a:cs typeface="Calibri Light" panose="020F0302020204030204" pitchFamily="34" charset="0"/>
              </a:rPr>
              <a:t>Panel for Climate (TOPC)</a:t>
            </a:r>
            <a:endParaRPr kumimoji="1" lang="ko-KR" altLang="en-US" sz="1480">
              <a:solidFill>
                <a:schemeClr val="bg1"/>
              </a:solidFill>
              <a:latin typeface="Calibri Light" panose="020F0302020204030204" pitchFamily="34" charset="0"/>
              <a:cs typeface="Calibri Light" panose="020F0302020204030204" pitchFamily="34" charset="0"/>
            </a:endParaRPr>
          </a:p>
        </p:txBody>
      </p:sp>
      <p:pic>
        <p:nvPicPr>
          <p:cNvPr id="4" name="imageSelected0">
            <a:extLst>
              <a:ext uri="{FF2B5EF4-FFF2-40B4-BE49-F238E27FC236}">
                <a16:creationId xmlns:a16="http://schemas.microsoft.com/office/drawing/2014/main" id="{447AEF9C-05A3-E8D3-6FA7-F0B46750307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5456" y="2117283"/>
            <a:ext cx="1350000" cy="1800000"/>
          </a:xfrm>
          <a:prstGeom prst="rect">
            <a:avLst/>
          </a:prstGeom>
          <a:noFill/>
          <a:ln>
            <a:noFill/>
          </a:ln>
        </p:spPr>
      </p:pic>
      <p:pic>
        <p:nvPicPr>
          <p:cNvPr id="6" name="Picture 5">
            <a:extLst>
              <a:ext uri="{FF2B5EF4-FFF2-40B4-BE49-F238E27FC236}">
                <a16:creationId xmlns:a16="http://schemas.microsoft.com/office/drawing/2014/main" id="{E1A71A2C-7096-2B8A-F33F-EFFC82E9DA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36543" y="3056756"/>
            <a:ext cx="2380175" cy="3572493"/>
          </a:xfrm>
          <a:prstGeom prst="rect">
            <a:avLst/>
          </a:prstGeom>
        </p:spPr>
      </p:pic>
      <p:sp>
        <p:nvSpPr>
          <p:cNvPr id="30" name="TextBox 29">
            <a:extLst>
              <a:ext uri="{FF2B5EF4-FFF2-40B4-BE49-F238E27FC236}">
                <a16:creationId xmlns:a16="http://schemas.microsoft.com/office/drawing/2014/main" id="{76E6205A-A774-2A42-2819-A1796B09A064}"/>
              </a:ext>
            </a:extLst>
          </p:cNvPr>
          <p:cNvSpPr txBox="1"/>
          <p:nvPr/>
        </p:nvSpPr>
        <p:spPr>
          <a:xfrm>
            <a:off x="2126292" y="2067179"/>
            <a:ext cx="6106438" cy="1631216"/>
          </a:xfrm>
          <a:prstGeom prst="rect">
            <a:avLst/>
          </a:prstGeom>
          <a:noFill/>
        </p:spPr>
        <p:txBody>
          <a:bodyPr wrap="square">
            <a:spAutoFit/>
          </a:bodyPr>
          <a:lstStyle/>
          <a:p>
            <a:r>
              <a:rPr lang="en-GB" sz="20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r>
              <a:rPr lang="en-CH"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Director of the </a:t>
            </a:r>
            <a:r>
              <a:rPr lang="en-GB"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GCOS Secretariat</a:t>
            </a:r>
          </a:p>
          <a:p>
            <a:r>
              <a:rPr lang="en-GB"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Mr Nir Stav </a:t>
            </a:r>
          </a:p>
          <a:p>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Director of WMO Infrastructure Department</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63859C5E-FA95-9615-D0BD-118EF47413D7}"/>
              </a:ext>
            </a:extLst>
          </p:cNvPr>
          <p:cNvSpPr txBox="1"/>
          <p:nvPr/>
        </p:nvSpPr>
        <p:spPr>
          <a:xfrm>
            <a:off x="3168041" y="4756389"/>
            <a:ext cx="6106438" cy="1938992"/>
          </a:xfrm>
          <a:prstGeom prst="rect">
            <a:avLst/>
          </a:prstGeom>
          <a:noFill/>
        </p:spPr>
        <p:txBody>
          <a:bodyPr wrap="square">
            <a:spAutoFit/>
          </a:bodyPr>
          <a:lstStyle/>
          <a:p>
            <a:pPr algn="r"/>
            <a:r>
              <a:rPr lang="en-GB" sz="20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gn="r"/>
            <a:r>
              <a:rPr lang="en-GB"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Chair of GCOS Steering Committee</a:t>
            </a:r>
          </a:p>
          <a:p>
            <a:pPr algn="r"/>
            <a:r>
              <a:rPr lang="en-GB"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Ms Thelma Krug</a:t>
            </a:r>
          </a:p>
          <a:p>
            <a:pPr algn="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INPE</a:t>
            </a:r>
            <a:r>
              <a:rPr lang="en-CH"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National Institute for Space Research of Brazil</a:t>
            </a:r>
          </a:p>
          <a:p>
            <a:pPr algn="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9417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4180113" cy="1327479"/>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ts val="3360"/>
              </a:lnSpc>
              <a:defRPr sz="1800"/>
            </a:pP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Networks </a:t>
            </a:r>
            <a:r>
              <a:rPr lang="es-ES" sz="4400" b="1" kern="100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contributing</a:t>
            </a: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a:t>
            </a:r>
            <a:r>
              <a:rPr lang="es-ES" sz="4400" b="1" kern="100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to</a:t>
            </a: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GCOS</a:t>
            </a:r>
            <a:endParaRPr lang="en-U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grpSp>
        <p:nvGrpSpPr>
          <p:cNvPr id="2" name="Group 1">
            <a:extLst>
              <a:ext uri="{FF2B5EF4-FFF2-40B4-BE49-F238E27FC236}">
                <a16:creationId xmlns:a16="http://schemas.microsoft.com/office/drawing/2014/main" id="{9BD86BD6-DB56-67F1-383A-8EEDE83C2964}"/>
              </a:ext>
            </a:extLst>
          </p:cNvPr>
          <p:cNvGrpSpPr/>
          <p:nvPr/>
        </p:nvGrpSpPr>
        <p:grpSpPr>
          <a:xfrm>
            <a:off x="3143599" y="2435283"/>
            <a:ext cx="2825988" cy="2786010"/>
            <a:chOff x="3143599" y="768165"/>
            <a:chExt cx="2825988" cy="2786010"/>
          </a:xfrm>
        </p:grpSpPr>
        <p:pic>
          <p:nvPicPr>
            <p:cNvPr id="3" name="Picture 2" descr="A picture containing text&#10;&#10;Description automatically generated">
              <a:extLst>
                <a:ext uri="{FF2B5EF4-FFF2-40B4-BE49-F238E27FC236}">
                  <a16:creationId xmlns:a16="http://schemas.microsoft.com/office/drawing/2014/main" id="{39B22E5B-0070-4778-259A-4B1CCF017FDC}"/>
                </a:ext>
              </a:extLst>
            </p:cNvPr>
            <p:cNvPicPr>
              <a:picLocks noChangeAspect="1"/>
            </p:cNvPicPr>
            <p:nvPr/>
          </p:nvPicPr>
          <p:blipFill>
            <a:blip r:embed="rId4"/>
            <a:stretch>
              <a:fillRect/>
            </a:stretch>
          </p:blipFill>
          <p:spPr>
            <a:xfrm>
              <a:off x="4375907" y="1126734"/>
              <a:ext cx="1372882" cy="523002"/>
            </a:xfrm>
            <a:prstGeom prst="rect">
              <a:avLst/>
            </a:prstGeom>
          </p:spPr>
        </p:pic>
        <p:pic>
          <p:nvPicPr>
            <p:cNvPr id="7" name="Picture 6" descr="CGMS">
              <a:extLst>
                <a:ext uri="{FF2B5EF4-FFF2-40B4-BE49-F238E27FC236}">
                  <a16:creationId xmlns:a16="http://schemas.microsoft.com/office/drawing/2014/main" id="{D992361A-AFAD-8079-9A50-934009A2DBC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34690" y="879109"/>
              <a:ext cx="1041400" cy="11303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5">
              <a:extLst>
                <a:ext uri="{FF2B5EF4-FFF2-40B4-BE49-F238E27FC236}">
                  <a16:creationId xmlns:a16="http://schemas.microsoft.com/office/drawing/2014/main" id="{70A586D1-DACC-A0E9-3FD6-3D300F6C40E6}"/>
                </a:ext>
              </a:extLst>
            </p:cNvPr>
            <p:cNvSpPr/>
            <p:nvPr/>
          </p:nvSpPr>
          <p:spPr>
            <a:xfrm>
              <a:off x="3143599" y="768165"/>
              <a:ext cx="2825988" cy="2786010"/>
            </a:xfrm>
            <a:prstGeom prst="roundRect">
              <a:avLst/>
            </a:prstGeom>
            <a:noFill/>
            <a:ln w="63500">
              <a:solidFill>
                <a:srgbClr val="1D9DDA"/>
              </a:solidFill>
            </a:ln>
          </p:spPr>
          <p:style>
            <a:lnRef idx="1">
              <a:schemeClr val="accent1"/>
            </a:lnRef>
            <a:fillRef idx="3">
              <a:schemeClr val="accent1"/>
            </a:fillRef>
            <a:effectRef idx="2">
              <a:schemeClr val="accent1"/>
            </a:effectRef>
            <a:fontRef idx="minor">
              <a:schemeClr val="lt1"/>
            </a:fontRef>
          </p:style>
          <p:txBody>
            <a:bodyPr rtlCol="0" anchor="b"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Satellite observations are coordinated by the Joint CEOS/CGMS Working Group on Climate</a:t>
              </a:r>
            </a:p>
          </p:txBody>
        </p:sp>
      </p:grpSp>
      <p:sp>
        <p:nvSpPr>
          <p:cNvPr id="9" name="Rounded Rectangle 8">
            <a:extLst>
              <a:ext uri="{FF2B5EF4-FFF2-40B4-BE49-F238E27FC236}">
                <a16:creationId xmlns:a16="http://schemas.microsoft.com/office/drawing/2014/main" id="{957713B1-9EEE-BC1F-38A7-E5953663B139}"/>
              </a:ext>
            </a:extLst>
          </p:cNvPr>
          <p:cNvSpPr/>
          <p:nvPr/>
        </p:nvSpPr>
        <p:spPr>
          <a:xfrm>
            <a:off x="52730" y="2444710"/>
            <a:ext cx="2870071" cy="2755773"/>
          </a:xfrm>
          <a:prstGeom prst="roundRect">
            <a:avLst/>
          </a:prstGeom>
          <a:noFill/>
          <a:ln w="63500">
            <a:solidFill>
              <a:srgbClr val="F5931E"/>
            </a:solidFill>
          </a:ln>
        </p:spPr>
        <p:style>
          <a:lnRef idx="1">
            <a:schemeClr val="accent1"/>
          </a:lnRef>
          <a:fillRef idx="3">
            <a:schemeClr val="accent1"/>
          </a:fillRef>
          <a:effectRef idx="2">
            <a:schemeClr val="accent1"/>
          </a:effectRef>
          <a:fontRef idx="minor">
            <a:schemeClr val="lt1"/>
          </a:fontRef>
        </p:style>
        <p:txBody>
          <a:bodyPr rtlCol="0" anchor="b"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H" err="1">
                <a:solidFill>
                  <a:prstClr val="black"/>
                </a:solidFill>
                <a:latin typeface="Calibri"/>
              </a:rPr>
              <a:t>Oth</a:t>
            </a:r>
            <a:r>
              <a:rPr kumimoji="0" lang="en-GB" sz="1800" b="0" i="0" u="none" strike="noStrike" kern="1200" cap="none" spc="0" normalizeH="0" baseline="0" noProof="0">
                <a:ln>
                  <a:noFill/>
                </a:ln>
                <a:solidFill>
                  <a:prstClr val="black"/>
                </a:solidFill>
                <a:effectLst/>
                <a:uLnTx/>
                <a:uFillTx/>
                <a:latin typeface="Calibri"/>
                <a:ea typeface="+mn-ea"/>
                <a:cs typeface="+mn-cs"/>
              </a:rPr>
              <a:t>er Global </a:t>
            </a:r>
            <a:r>
              <a:rPr kumimoji="0" lang="en-CH" sz="1800" b="0" i="0" u="none" strike="noStrike" kern="1200" cap="none" spc="0" normalizeH="0" baseline="0" noProof="0" err="1">
                <a:ln>
                  <a:noFill/>
                </a:ln>
                <a:solidFill>
                  <a:prstClr val="black"/>
                </a:solidFill>
                <a:effectLst/>
                <a:uLnTx/>
                <a:uFillTx/>
                <a:latin typeface="Calibri"/>
                <a:ea typeface="+mn-ea"/>
                <a:cs typeface="+mn-cs"/>
              </a:rPr>
              <a:t>Organiza-tions</a:t>
            </a:r>
            <a:r>
              <a:rPr kumimoji="0" lang="en-CH" sz="1800" b="0" i="0" u="none" strike="noStrike" kern="1200" cap="none" spc="0" normalizeH="0" baseline="0" noProof="0">
                <a:ln>
                  <a:noFill/>
                </a:ln>
                <a:solidFill>
                  <a:prstClr val="black"/>
                </a:solidFill>
                <a:effectLst/>
                <a:uLnTx/>
                <a:uFillTx/>
                <a:latin typeface="Calibri"/>
                <a:ea typeface="+mn-ea"/>
                <a:cs typeface="+mn-cs"/>
              </a:rPr>
              <a:t> and </a:t>
            </a:r>
            <a:r>
              <a:rPr kumimoji="0" lang="en-GB" sz="1800" b="0" i="0" u="none" strike="noStrike" kern="1200" cap="none" spc="0" normalizeH="0" baseline="0" noProof="0">
                <a:ln>
                  <a:noFill/>
                </a:ln>
                <a:solidFill>
                  <a:prstClr val="black"/>
                </a:solidFill>
                <a:effectLst/>
                <a:uLnTx/>
                <a:uFillTx/>
                <a:latin typeface="Calibri"/>
                <a:ea typeface="+mn-ea"/>
                <a:cs typeface="+mn-cs"/>
              </a:rPr>
              <a:t>Networks for specific terrestrial ECV </a:t>
            </a:r>
          </a:p>
        </p:txBody>
      </p:sp>
      <p:pic>
        <p:nvPicPr>
          <p:cNvPr id="10" name="Picture 6" descr="WGMS Logo">
            <a:extLst>
              <a:ext uri="{FF2B5EF4-FFF2-40B4-BE49-F238E27FC236}">
                <a16:creationId xmlns:a16="http://schemas.microsoft.com/office/drawing/2014/main" id="{423D49DD-FD3E-3EB9-B114-73B24DF30C1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88207" y="3605130"/>
            <a:ext cx="1041400" cy="2533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10;&#10;Description automatically generated">
            <a:extLst>
              <a:ext uri="{FF2B5EF4-FFF2-40B4-BE49-F238E27FC236}">
                <a16:creationId xmlns:a16="http://schemas.microsoft.com/office/drawing/2014/main" id="{D5EE1719-C7C3-79DF-4D20-8BF008C6769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58425" y="2652735"/>
            <a:ext cx="621819" cy="621819"/>
          </a:xfrm>
          <a:prstGeom prst="rect">
            <a:avLst/>
          </a:prstGeom>
        </p:spPr>
      </p:pic>
      <p:pic>
        <p:nvPicPr>
          <p:cNvPr id="12" name="Picture 11" descr="Logo&#10;&#10;Description automatically generated">
            <a:extLst>
              <a:ext uri="{FF2B5EF4-FFF2-40B4-BE49-F238E27FC236}">
                <a16:creationId xmlns:a16="http://schemas.microsoft.com/office/drawing/2014/main" id="{02D47724-59B7-E3E8-38F8-E4DB02A7050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7004" y="3536629"/>
            <a:ext cx="976489" cy="579113"/>
          </a:xfrm>
          <a:prstGeom prst="rect">
            <a:avLst/>
          </a:prstGeom>
        </p:spPr>
      </p:pic>
      <p:pic>
        <p:nvPicPr>
          <p:cNvPr id="13" name="Picture 20" descr="LEGOS">
            <a:extLst>
              <a:ext uri="{FF2B5EF4-FFF2-40B4-BE49-F238E27FC236}">
                <a16:creationId xmlns:a16="http://schemas.microsoft.com/office/drawing/2014/main" id="{222D5399-963E-0D3C-5C81-B02B7066550A}"/>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26025" y="2652735"/>
            <a:ext cx="700328" cy="7003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FLUXNET Logo">
            <a:extLst>
              <a:ext uri="{FF2B5EF4-FFF2-40B4-BE49-F238E27FC236}">
                <a16:creationId xmlns:a16="http://schemas.microsoft.com/office/drawing/2014/main" id="{F285F0A1-54DF-1474-2183-BDCFCBAEE7B7}"/>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112316" y="2652735"/>
            <a:ext cx="622737" cy="60507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1168AB8C-718F-A1A7-262A-4123CAD96ECF}"/>
              </a:ext>
            </a:extLst>
          </p:cNvPr>
          <p:cNvGrpSpPr/>
          <p:nvPr/>
        </p:nvGrpSpPr>
        <p:grpSpPr>
          <a:xfrm>
            <a:off x="42437" y="5381875"/>
            <a:ext cx="5952637" cy="888561"/>
            <a:chOff x="42437" y="5381875"/>
            <a:chExt cx="5952637" cy="888561"/>
          </a:xfrm>
          <a:solidFill>
            <a:schemeClr val="bg1"/>
          </a:solidFill>
        </p:grpSpPr>
        <p:pic>
          <p:nvPicPr>
            <p:cNvPr id="16" name="Picture 15" descr="ICOS logo rgb regular">
              <a:extLst>
                <a:ext uri="{FF2B5EF4-FFF2-40B4-BE49-F238E27FC236}">
                  <a16:creationId xmlns:a16="http://schemas.microsoft.com/office/drawing/2014/main" id="{D7F39803-348D-6200-60B1-058005A72BE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624205" y="5636283"/>
              <a:ext cx="1025673" cy="634153"/>
            </a:xfrm>
            <a:prstGeom prst="rect">
              <a:avLst/>
            </a:prstGeom>
            <a:grpFill/>
          </p:spPr>
        </p:pic>
        <p:pic>
          <p:nvPicPr>
            <p:cNvPr id="17" name="Picture 28" descr="LTER in Europe">
              <a:extLst>
                <a:ext uri="{FF2B5EF4-FFF2-40B4-BE49-F238E27FC236}">
                  <a16:creationId xmlns:a16="http://schemas.microsoft.com/office/drawing/2014/main" id="{1CE25F4C-C11E-DEAC-5B76-4AD53FDABC2F}"/>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57781" y="5695169"/>
              <a:ext cx="1161657" cy="423781"/>
            </a:xfrm>
            <a:prstGeom prst="rect">
              <a:avLst/>
            </a:prstGeom>
            <a:grpFill/>
          </p:spPr>
        </p:pic>
        <p:sp>
          <p:nvSpPr>
            <p:cNvPr id="18" name="Rounded Rectangle 29">
              <a:extLst>
                <a:ext uri="{FF2B5EF4-FFF2-40B4-BE49-F238E27FC236}">
                  <a16:creationId xmlns:a16="http://schemas.microsoft.com/office/drawing/2014/main" id="{E6FAEBF0-56E1-AD03-92AA-9A770D3EB048}"/>
                </a:ext>
              </a:extLst>
            </p:cNvPr>
            <p:cNvSpPr/>
            <p:nvPr/>
          </p:nvSpPr>
          <p:spPr>
            <a:xfrm>
              <a:off x="42437" y="5381875"/>
              <a:ext cx="5952637" cy="855994"/>
            </a:xfrm>
            <a:prstGeom prst="roundRect">
              <a:avLst/>
            </a:prstGeom>
            <a:grpFill/>
            <a:ln w="63500">
              <a:solidFill>
                <a:srgbClr val="F49135"/>
              </a:solid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Examples of national and regional networks</a:t>
              </a:r>
            </a:p>
          </p:txBody>
        </p:sp>
        <p:pic>
          <p:nvPicPr>
            <p:cNvPr id="19" name="Picture 2" descr="TERN Australia">
              <a:extLst>
                <a:ext uri="{FF2B5EF4-FFF2-40B4-BE49-F238E27FC236}">
                  <a16:creationId xmlns:a16="http://schemas.microsoft.com/office/drawing/2014/main" id="{5A545CF1-B198-0F09-C7DD-F8BBD4739321}"/>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185865" y="5729993"/>
              <a:ext cx="1699157" cy="433285"/>
            </a:xfrm>
            <a:prstGeom prst="rect">
              <a:avLst/>
            </a:prstGeom>
            <a:grpFill/>
          </p:spPr>
        </p:pic>
        <p:pic>
          <p:nvPicPr>
            <p:cNvPr id="20" name="Picture 6" descr="AmeriFlux Logo">
              <a:extLst>
                <a:ext uri="{FF2B5EF4-FFF2-40B4-BE49-F238E27FC236}">
                  <a16:creationId xmlns:a16="http://schemas.microsoft.com/office/drawing/2014/main" id="{368CAA1B-7C40-A9D3-8128-8ED0F024DE4E}"/>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881264" y="5756186"/>
              <a:ext cx="1141217" cy="394347"/>
            </a:xfrm>
            <a:prstGeom prst="rect">
              <a:avLst/>
            </a:prstGeom>
            <a:grpFill/>
          </p:spPr>
        </p:pic>
      </p:grpSp>
      <p:grpSp>
        <p:nvGrpSpPr>
          <p:cNvPr id="21" name="Group 20">
            <a:extLst>
              <a:ext uri="{FF2B5EF4-FFF2-40B4-BE49-F238E27FC236}">
                <a16:creationId xmlns:a16="http://schemas.microsoft.com/office/drawing/2014/main" id="{556C0F62-179C-CDE7-FD28-2C7D768667DD}"/>
              </a:ext>
            </a:extLst>
          </p:cNvPr>
          <p:cNvGrpSpPr/>
          <p:nvPr/>
        </p:nvGrpSpPr>
        <p:grpSpPr>
          <a:xfrm>
            <a:off x="6160889" y="3333664"/>
            <a:ext cx="5917256" cy="1353449"/>
            <a:chOff x="6124332" y="3356814"/>
            <a:chExt cx="6003187" cy="1353449"/>
          </a:xfrm>
        </p:grpSpPr>
        <p:pic>
          <p:nvPicPr>
            <p:cNvPr id="22" name="Picture 2" descr="gtnp-04">
              <a:extLst>
                <a:ext uri="{FF2B5EF4-FFF2-40B4-BE49-F238E27FC236}">
                  <a16:creationId xmlns:a16="http://schemas.microsoft.com/office/drawing/2014/main" id="{0D867B27-D2BF-E75B-6DC6-D782862AC799}"/>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189415" y="3950862"/>
              <a:ext cx="1059998" cy="52646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WGMS Logo">
              <a:extLst>
                <a:ext uri="{FF2B5EF4-FFF2-40B4-BE49-F238E27FC236}">
                  <a16:creationId xmlns:a16="http://schemas.microsoft.com/office/drawing/2014/main" id="{958A28EA-8E0B-6C0B-3B98-5C3A17811E45}"/>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584697" y="3927707"/>
              <a:ext cx="660451" cy="24206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D950C326-5690-213E-838D-4DBFDD8CE542}"/>
                </a:ext>
              </a:extLst>
            </p:cNvPr>
            <p:cNvPicPr>
              <a:picLocks noChangeAspect="1"/>
            </p:cNvPicPr>
            <p:nvPr/>
          </p:nvPicPr>
          <p:blipFill>
            <a:blip r:embed="rId17" cstate="screen">
              <a:clrChange>
                <a:clrFrom>
                  <a:srgbClr val="F2F0E5"/>
                </a:clrFrom>
                <a:clrTo>
                  <a:srgbClr val="F2F0E5">
                    <a:alpha val="0"/>
                  </a:srgbClr>
                </a:clrTo>
              </a:clrChange>
              <a:extLst>
                <a:ext uri="{28A0092B-C50C-407E-A947-70E740481C1C}">
                  <a14:useLocalDpi xmlns:a14="http://schemas.microsoft.com/office/drawing/2010/main"/>
                </a:ext>
              </a:extLst>
            </a:blip>
            <a:stretch>
              <a:fillRect/>
            </a:stretch>
          </p:blipFill>
          <p:spPr>
            <a:xfrm>
              <a:off x="7335593" y="3826491"/>
              <a:ext cx="953093" cy="373999"/>
            </a:xfrm>
            <a:prstGeom prst="rect">
              <a:avLst/>
            </a:prstGeom>
          </p:spPr>
        </p:pic>
        <p:pic>
          <p:nvPicPr>
            <p:cNvPr id="25" name="Picture 24">
              <a:extLst>
                <a:ext uri="{FF2B5EF4-FFF2-40B4-BE49-F238E27FC236}">
                  <a16:creationId xmlns:a16="http://schemas.microsoft.com/office/drawing/2014/main" id="{7BECB706-BAFF-B5F6-B2C6-531A7069F53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495237" y="3783882"/>
              <a:ext cx="1445598" cy="438293"/>
            </a:xfrm>
            <a:prstGeom prst="rect">
              <a:avLst/>
            </a:prstGeom>
          </p:spPr>
        </p:pic>
        <p:pic>
          <p:nvPicPr>
            <p:cNvPr id="26" name="Picture 25">
              <a:extLst>
                <a:ext uri="{FF2B5EF4-FFF2-40B4-BE49-F238E27FC236}">
                  <a16:creationId xmlns:a16="http://schemas.microsoft.com/office/drawing/2014/main" id="{4A1003EB-F181-1898-854C-464FC04BC58A}"/>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1240884" y="3803414"/>
              <a:ext cx="688885" cy="601208"/>
            </a:xfrm>
            <a:prstGeom prst="rect">
              <a:avLst/>
            </a:prstGeom>
          </p:spPr>
        </p:pic>
        <p:pic>
          <p:nvPicPr>
            <p:cNvPr id="27" name="Picture 26" descr="C:\Users\gkoenig\Desktop\Banner-Home.png">
              <a:extLst>
                <a:ext uri="{FF2B5EF4-FFF2-40B4-BE49-F238E27FC236}">
                  <a16:creationId xmlns:a16="http://schemas.microsoft.com/office/drawing/2014/main" id="{418072D7-58F6-A452-1371-03076DCA6374}"/>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7319168" y="4216707"/>
              <a:ext cx="3402641" cy="456369"/>
            </a:xfrm>
            <a:prstGeom prst="rect">
              <a:avLst/>
            </a:prstGeom>
            <a:noFill/>
          </p:spPr>
        </p:pic>
        <p:sp>
          <p:nvSpPr>
            <p:cNvPr id="28" name="Rounded Rectangle 53">
              <a:extLst>
                <a:ext uri="{FF2B5EF4-FFF2-40B4-BE49-F238E27FC236}">
                  <a16:creationId xmlns:a16="http://schemas.microsoft.com/office/drawing/2014/main" id="{B6433F63-3915-4AF8-B1D3-1EC30DFC89D0}"/>
                </a:ext>
              </a:extLst>
            </p:cNvPr>
            <p:cNvSpPr/>
            <p:nvPr/>
          </p:nvSpPr>
          <p:spPr>
            <a:xfrm>
              <a:off x="6124332" y="3356814"/>
              <a:ext cx="6003187" cy="1353449"/>
            </a:xfrm>
            <a:prstGeom prst="roundRect">
              <a:avLst/>
            </a:prstGeom>
            <a:noFill/>
            <a:ln w="63500">
              <a:solidFill>
                <a:srgbClr val="F49135"/>
              </a:solid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Examples of global networks associated with GCOS</a:t>
              </a:r>
            </a:p>
          </p:txBody>
        </p:sp>
      </p:grpSp>
      <p:grpSp>
        <p:nvGrpSpPr>
          <p:cNvPr id="29" name="Group 28">
            <a:extLst>
              <a:ext uri="{FF2B5EF4-FFF2-40B4-BE49-F238E27FC236}">
                <a16:creationId xmlns:a16="http://schemas.microsoft.com/office/drawing/2014/main" id="{18795BBF-8407-0065-9168-5E3192477D11}"/>
              </a:ext>
            </a:extLst>
          </p:cNvPr>
          <p:cNvGrpSpPr/>
          <p:nvPr/>
        </p:nvGrpSpPr>
        <p:grpSpPr>
          <a:xfrm>
            <a:off x="6162817" y="4859153"/>
            <a:ext cx="5917255" cy="1627051"/>
            <a:chOff x="6041847" y="812798"/>
            <a:chExt cx="5941588" cy="1627051"/>
          </a:xfrm>
        </p:grpSpPr>
        <p:pic>
          <p:nvPicPr>
            <p:cNvPr id="30" name="Picture 29" descr="A blue and yellow butterfly on a white background&#10;&#10;Description automatically generated with medium confidence">
              <a:extLst>
                <a:ext uri="{FF2B5EF4-FFF2-40B4-BE49-F238E27FC236}">
                  <a16:creationId xmlns:a16="http://schemas.microsoft.com/office/drawing/2014/main" id="{41C5852D-8936-F242-1099-67B19D9306B2}"/>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0191687" y="812799"/>
              <a:ext cx="1528465" cy="711763"/>
            </a:xfrm>
            <a:prstGeom prst="rect">
              <a:avLst/>
            </a:prstGeom>
          </p:spPr>
        </p:pic>
        <p:pic>
          <p:nvPicPr>
            <p:cNvPr id="31" name="Picture 30" descr="Icon&#10;&#10;Description automatically generated">
              <a:extLst>
                <a:ext uri="{FF2B5EF4-FFF2-40B4-BE49-F238E27FC236}">
                  <a16:creationId xmlns:a16="http://schemas.microsoft.com/office/drawing/2014/main" id="{E5584B71-C29E-499D-67EC-A673D906A168}"/>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318949" y="944277"/>
              <a:ext cx="1706370" cy="460370"/>
            </a:xfrm>
            <a:prstGeom prst="rect">
              <a:avLst/>
            </a:prstGeom>
          </p:spPr>
        </p:pic>
        <p:sp>
          <p:nvSpPr>
            <p:cNvPr id="32" name="Rounded Rectangle 33">
              <a:extLst>
                <a:ext uri="{FF2B5EF4-FFF2-40B4-BE49-F238E27FC236}">
                  <a16:creationId xmlns:a16="http://schemas.microsoft.com/office/drawing/2014/main" id="{003F75A5-4BFC-3CFE-79FB-812887BD778F}"/>
                </a:ext>
              </a:extLst>
            </p:cNvPr>
            <p:cNvSpPr/>
            <p:nvPr/>
          </p:nvSpPr>
          <p:spPr>
            <a:xfrm>
              <a:off x="6041847" y="812798"/>
              <a:ext cx="5941588" cy="1627051"/>
            </a:xfrm>
            <a:prstGeom prst="roundRect">
              <a:avLst/>
            </a:prstGeom>
            <a:noFill/>
            <a:ln w="63500">
              <a:solidFill>
                <a:srgbClr val="09879E"/>
              </a:solidFill>
            </a:ln>
          </p:spPr>
          <p:style>
            <a:lnRef idx="1">
              <a:schemeClr val="accent1"/>
            </a:lnRef>
            <a:fillRef idx="3">
              <a:schemeClr val="accent1"/>
            </a:fillRef>
            <a:effectRef idx="2">
              <a:schemeClr val="accent1"/>
            </a:effectRef>
            <a:fontRef idx="minor">
              <a:schemeClr val="lt1"/>
            </a:fontRef>
          </p:style>
          <p:txBody>
            <a:bodyPr rtlCol="0" anchor="b" anchorCtr="0"/>
            <a:lstStyle/>
            <a:p>
              <a:pPr marL="1076325" marR="0" lvl="0" defTabSz="457200" rtl="0" eaLnBrk="1" fontAlgn="auto" latinLnBrk="0" hangingPunct="1">
                <a:lnSpc>
                  <a:spcPct val="100000"/>
                </a:lnSpc>
                <a:spcBef>
                  <a:spcPts val="0"/>
                </a:spcBef>
                <a:spcAft>
                  <a:spcPts val="0"/>
                </a:spcAft>
                <a:buClrTx/>
                <a:buSzTx/>
                <a:buFontTx/>
                <a:buNone/>
                <a:tabLst/>
                <a:defRPr/>
              </a:pPr>
              <a:r>
                <a:rPr lang="en-CH">
                  <a:solidFill>
                    <a:prstClr val="black"/>
                  </a:solidFill>
                  <a:latin typeface="Calibri"/>
                </a:rPr>
                <a:t>a</a:t>
              </a:r>
              <a:r>
                <a:rPr kumimoji="0" lang="en-GB" sz="1800" b="0" i="0" u="none" strike="noStrike" kern="1200" cap="none" spc="0" normalizeH="0" baseline="0" noProof="0" err="1">
                  <a:ln>
                    <a:noFill/>
                  </a:ln>
                  <a:solidFill>
                    <a:prstClr val="black"/>
                  </a:solidFill>
                  <a:effectLst/>
                  <a:uLnTx/>
                  <a:uFillTx/>
                  <a:latin typeface="Calibri"/>
                  <a:ea typeface="+mn-ea"/>
                  <a:cs typeface="+mn-cs"/>
                </a:rPr>
                <a:t>nd</a:t>
              </a:r>
              <a:r>
                <a:rPr kumimoji="0" lang="en-GB" sz="1800" b="0" i="0" u="none" strike="noStrike" kern="1200" cap="none" spc="0" normalizeH="0" baseline="0" noProof="0">
                  <a:ln>
                    <a:noFill/>
                  </a:ln>
                  <a:solidFill>
                    <a:prstClr val="black"/>
                  </a:solidFill>
                  <a:effectLst/>
                  <a:uLnTx/>
                  <a:uFillTx/>
                  <a:latin typeface="Calibri"/>
                  <a:ea typeface="+mn-ea"/>
                  <a:cs typeface="+mn-cs"/>
                </a:rPr>
                <a:t> a wide range of other partners who support GCOS, host data centres, etc</a:t>
              </a:r>
            </a:p>
          </p:txBody>
        </p:sp>
        <p:pic>
          <p:nvPicPr>
            <p:cNvPr id="33" name="Picture 14" descr="GPCC Logo">
              <a:extLst>
                <a:ext uri="{FF2B5EF4-FFF2-40B4-BE49-F238E27FC236}">
                  <a16:creationId xmlns:a16="http://schemas.microsoft.com/office/drawing/2014/main" id="{F7936C71-F56F-E35A-CBF0-C7039AA88F68}"/>
                </a:ext>
              </a:extLst>
            </p:cNvPr>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6256550" y="1423644"/>
              <a:ext cx="839401" cy="8394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6" descr="Logo: BfG - Federal Institute for Hydrology">
              <a:extLst>
                <a:ext uri="{FF2B5EF4-FFF2-40B4-BE49-F238E27FC236}">
                  <a16:creationId xmlns:a16="http://schemas.microsoft.com/office/drawing/2014/main" id="{B6B864A5-FBB9-1785-3DD5-AD8E8328FE72}"/>
                </a:ext>
              </a:extLst>
            </p:cNvPr>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9094000" y="910716"/>
              <a:ext cx="9525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descr="Image result for noaa">
              <a:extLst>
                <a:ext uri="{FF2B5EF4-FFF2-40B4-BE49-F238E27FC236}">
                  <a16:creationId xmlns:a16="http://schemas.microsoft.com/office/drawing/2014/main" id="{EAE898F7-C58F-CD0C-8C49-A4D70546E2F6}"/>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8193752" y="895484"/>
              <a:ext cx="711763" cy="7117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AC035839-7A7E-A0D6-125A-9FB41E791020}"/>
              </a:ext>
            </a:extLst>
          </p:cNvPr>
          <p:cNvGrpSpPr/>
          <p:nvPr/>
        </p:nvGrpSpPr>
        <p:grpSpPr>
          <a:xfrm>
            <a:off x="6160889" y="817659"/>
            <a:ext cx="5917255" cy="1045865"/>
            <a:chOff x="6160889" y="817659"/>
            <a:chExt cx="5917255" cy="1045865"/>
          </a:xfrm>
        </p:grpSpPr>
        <p:sp>
          <p:nvSpPr>
            <p:cNvPr id="37" name="Rounded Rectangle 33">
              <a:extLst>
                <a:ext uri="{FF2B5EF4-FFF2-40B4-BE49-F238E27FC236}">
                  <a16:creationId xmlns:a16="http://schemas.microsoft.com/office/drawing/2014/main" id="{DCB91E3F-7154-6082-98B0-AFC164A84A94}"/>
                </a:ext>
              </a:extLst>
            </p:cNvPr>
            <p:cNvSpPr/>
            <p:nvPr/>
          </p:nvSpPr>
          <p:spPr>
            <a:xfrm>
              <a:off x="6160889" y="817659"/>
              <a:ext cx="5917255" cy="1045865"/>
            </a:xfrm>
            <a:prstGeom prst="roundRect">
              <a:avLst/>
            </a:prstGeom>
            <a:noFill/>
            <a:ln w="63500">
              <a:solidFill>
                <a:srgbClr val="09879E"/>
              </a:solidFill>
            </a:ln>
          </p:spPr>
          <p:style>
            <a:lnRef idx="1">
              <a:schemeClr val="accent1"/>
            </a:lnRef>
            <a:fillRef idx="3">
              <a:schemeClr val="accent1"/>
            </a:fillRef>
            <a:effectRef idx="2">
              <a:schemeClr val="accent1"/>
            </a:effectRef>
            <a:fontRef idx="minor">
              <a:schemeClr val="lt1"/>
            </a:fontRef>
          </p:style>
          <p:txBody>
            <a:bodyPr rtlCol="0" anchor="ctr" anchorCtr="0"/>
            <a:lstStyle/>
            <a:p>
              <a:pPr marL="92075" lvl="0">
                <a:defRPr/>
              </a:pPr>
              <a:r>
                <a:rPr kumimoji="0" lang="en-US" sz="1800" b="0" i="0" u="none" strike="noStrike" kern="1200" cap="none" spc="0" normalizeH="0" baseline="0" noProof="0">
                  <a:ln>
                    <a:noFill/>
                  </a:ln>
                  <a:solidFill>
                    <a:prstClr val="black"/>
                  </a:solidFill>
                  <a:effectLst/>
                  <a:uLnTx/>
                  <a:uFillTx/>
                  <a:latin typeface="Calibri"/>
                  <a:ea typeface="+mn-ea"/>
                  <a:cs typeface="+mn-cs"/>
                </a:rPr>
                <a:t>Atmospheric/WMO related </a:t>
              </a:r>
              <a:r>
                <a:rPr lang="en-US">
                  <a:solidFill>
                    <a:prstClr val="black"/>
                  </a:solidFill>
                  <a:latin typeface="Calibri"/>
                </a:rPr>
                <a:t>n</a:t>
              </a:r>
              <a:r>
                <a:rPr kumimoji="0" lang="en-US" sz="1800" b="0" i="0" u="none" strike="noStrike" kern="1200" cap="none" spc="0" normalizeH="0" baseline="0" noProof="0" err="1">
                  <a:ln>
                    <a:noFill/>
                  </a:ln>
                  <a:solidFill>
                    <a:prstClr val="black"/>
                  </a:solidFill>
                  <a:effectLst/>
                  <a:uLnTx/>
                  <a:uFillTx/>
                  <a:latin typeface="Calibri"/>
                  <a:ea typeface="+mn-ea"/>
                  <a:cs typeface="+mn-cs"/>
                </a:rPr>
                <a:t>etworks</a:t>
              </a:r>
              <a:r>
                <a:rPr kumimoji="0" lang="en-US" sz="1800" b="0" i="0" u="none" strike="noStrike" kern="1200" cap="none" spc="0" normalizeH="0" baseline="0" noProof="0">
                  <a:ln>
                    <a:noFill/>
                  </a:ln>
                  <a:solidFill>
                    <a:prstClr val="black"/>
                  </a:solidFill>
                  <a:effectLst/>
                  <a:uLnTx/>
                  <a:uFillTx/>
                  <a:latin typeface="Calibri"/>
                  <a:ea typeface="+mn-ea"/>
                  <a:cs typeface="+mn-cs"/>
                </a:rPr>
                <a:t>, like:</a:t>
              </a:r>
            </a:p>
            <a:p>
              <a:pPr marL="92075" lvl="0">
                <a:defRPr/>
              </a:pPr>
              <a:r>
                <a:rPr kumimoji="0" lang="en-US" sz="1800" b="0" i="0" u="none" strike="noStrike" kern="1200" cap="none" spc="0" normalizeH="0" baseline="0" noProof="0">
                  <a:ln>
                    <a:noFill/>
                  </a:ln>
                  <a:solidFill>
                    <a:prstClr val="black"/>
                  </a:solidFill>
                  <a:effectLst/>
                  <a:uLnTx/>
                  <a:uFillTx/>
                  <a:latin typeface="Calibri"/>
                  <a:ea typeface="+mn-ea"/>
                  <a:cs typeface="+mn-cs"/>
                </a:rPr>
                <a:t>GSN, GUAN, GRUAN, GBON, GAW </a:t>
              </a:r>
            </a:p>
          </p:txBody>
        </p:sp>
        <p:pic>
          <p:nvPicPr>
            <p:cNvPr id="38" name="Picture 4" descr="Global Atmosphere Watch Programme (GAW) | World Meteorological Organization">
              <a:extLst>
                <a:ext uri="{FF2B5EF4-FFF2-40B4-BE49-F238E27FC236}">
                  <a16:creationId xmlns:a16="http://schemas.microsoft.com/office/drawing/2014/main" id="{A040370B-DA83-176E-8061-B3E54BDE5164}"/>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11285607" y="959783"/>
              <a:ext cx="575444" cy="75474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a:extLst>
                <a:ext uri="{FF2B5EF4-FFF2-40B4-BE49-F238E27FC236}">
                  <a16:creationId xmlns:a16="http://schemas.microsoft.com/office/drawing/2014/main" id="{74B92044-28AA-83B8-9FA8-07070085D363}"/>
                </a:ext>
              </a:extLst>
            </p:cNvPr>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10220578" y="1418703"/>
              <a:ext cx="943958" cy="227028"/>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Rounded Rectangle 53">
            <a:extLst>
              <a:ext uri="{FF2B5EF4-FFF2-40B4-BE49-F238E27FC236}">
                <a16:creationId xmlns:a16="http://schemas.microsoft.com/office/drawing/2014/main" id="{8E483230-711C-306B-A13D-02882BDE8438}"/>
              </a:ext>
            </a:extLst>
          </p:cNvPr>
          <p:cNvSpPr/>
          <p:nvPr/>
        </p:nvSpPr>
        <p:spPr>
          <a:xfrm>
            <a:off x="6146608" y="2040167"/>
            <a:ext cx="5931535" cy="1124394"/>
          </a:xfrm>
          <a:prstGeom prst="roundRect">
            <a:avLst/>
          </a:prstGeom>
          <a:noFill/>
          <a:ln w="63500">
            <a:solidFill>
              <a:srgbClr val="1D9DDA"/>
            </a:solidFill>
          </a:ln>
        </p:spPr>
        <p:style>
          <a:lnRef idx="1">
            <a:schemeClr val="accent1"/>
          </a:lnRef>
          <a:fillRef idx="3">
            <a:schemeClr val="accent1"/>
          </a:fillRef>
          <a:effectRef idx="2">
            <a:schemeClr val="accent1"/>
          </a:effectRef>
          <a:fontRef idx="minor">
            <a:schemeClr val="lt1"/>
          </a:fontRef>
        </p:style>
        <p:txBody>
          <a:bodyPr rtlCol="0" anchor="t" anchorCtr="0"/>
          <a:lstStyle/>
          <a:p>
            <a:pPr marL="173038" marR="0" lvl="0"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a number of different ocean</a:t>
            </a:r>
            <a:endParaRPr kumimoji="0" lang="en-CH" sz="1800" b="0" i="0" u="none" strike="noStrike" kern="1200" cap="none" spc="0" normalizeH="0" baseline="0" noProof="0">
              <a:ln>
                <a:noFill/>
              </a:ln>
              <a:solidFill>
                <a:prstClr val="black"/>
              </a:solidFill>
              <a:effectLst/>
              <a:uLnTx/>
              <a:uFillTx/>
              <a:latin typeface="Calibri"/>
              <a:ea typeface="+mn-ea"/>
              <a:cs typeface="+mn-cs"/>
            </a:endParaRPr>
          </a:p>
          <a:p>
            <a:pPr marL="173038" marR="0" lvl="0" defTabSz="457200" rtl="0" eaLnBrk="1" fontAlgn="auto" latinLnBrk="0" hangingPunct="1">
              <a:lnSpc>
                <a:spcPct val="100000"/>
              </a:lnSpc>
              <a:spcBef>
                <a:spcPts val="0"/>
              </a:spcBef>
              <a:spcAft>
                <a:spcPts val="0"/>
              </a:spcAft>
              <a:buClrTx/>
              <a:buSzTx/>
              <a:buFontTx/>
              <a:buNone/>
              <a:tabLst/>
              <a:defRPr/>
            </a:pPr>
            <a:r>
              <a:rPr kumimoji="0" lang="en-CH" sz="1800" b="0" i="0" u="none" strike="noStrike" kern="1200" cap="none" spc="0" normalizeH="0" baseline="0" noProof="0">
                <a:ln>
                  <a:noFill/>
                </a:ln>
                <a:solidFill>
                  <a:prstClr val="black"/>
                </a:solidFill>
                <a:effectLst/>
                <a:uLnTx/>
                <a:uFillTx/>
                <a:latin typeface="Calibri"/>
                <a:ea typeface="+mn-ea"/>
                <a:cs typeface="+mn-cs"/>
              </a:rPr>
              <a:t>climate-related </a:t>
            </a:r>
            <a:r>
              <a:rPr kumimoji="0" lang="en-US" sz="1800" b="0" i="0" u="none" strike="noStrike" kern="1200" cap="none" spc="0" normalizeH="0" baseline="0" noProof="0">
                <a:ln>
                  <a:noFill/>
                </a:ln>
                <a:solidFill>
                  <a:prstClr val="black"/>
                </a:solidFill>
                <a:effectLst/>
                <a:uLnTx/>
                <a:uFillTx/>
                <a:latin typeface="Calibri"/>
                <a:ea typeface="+mn-ea"/>
                <a:cs typeface="+mn-cs"/>
              </a:rPr>
              <a:t>networks</a:t>
            </a:r>
            <a:r>
              <a:rPr kumimoji="0" lang="en-CH" sz="1800" b="0" i="0" u="none" strike="noStrike" kern="1200" cap="none" spc="0" normalizeH="0" baseline="0" noProof="0">
                <a:ln>
                  <a:noFill/>
                </a:ln>
                <a:solidFill>
                  <a:prstClr val="black"/>
                </a:solidFill>
                <a:effectLst/>
                <a:uLnTx/>
                <a:uFillTx/>
                <a:latin typeface="Calibri"/>
                <a:ea typeface="+mn-ea"/>
                <a:cs typeface="+mn-cs"/>
              </a:rPr>
              <a:t>, in</a:t>
            </a:r>
          </a:p>
          <a:p>
            <a:pPr marL="173038" marR="0" lvl="0" defTabSz="457200" rtl="0" eaLnBrk="1" fontAlgn="auto" latinLnBrk="0" hangingPunct="1">
              <a:lnSpc>
                <a:spcPct val="100000"/>
              </a:lnSpc>
              <a:spcBef>
                <a:spcPts val="0"/>
              </a:spcBef>
              <a:spcAft>
                <a:spcPts val="0"/>
              </a:spcAft>
              <a:buClrTx/>
              <a:buSzTx/>
              <a:buFontTx/>
              <a:buNone/>
              <a:tabLst/>
              <a:defRPr/>
            </a:pPr>
            <a:r>
              <a:rPr kumimoji="0" lang="en-CH" sz="1800" b="0" i="0" u="none" strike="noStrike" kern="1200" cap="none" spc="0" normalizeH="0" baseline="0" noProof="0">
                <a:ln>
                  <a:noFill/>
                </a:ln>
                <a:solidFill>
                  <a:prstClr val="black"/>
                </a:solidFill>
                <a:effectLst/>
                <a:uLnTx/>
                <a:uFillTx/>
                <a:latin typeface="Calibri"/>
                <a:ea typeface="+mn-ea"/>
                <a:cs typeface="+mn-cs"/>
              </a:rPr>
              <a:t>collaboration with GOOS</a:t>
            </a: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41" name="Picture 2">
            <a:extLst>
              <a:ext uri="{FF2B5EF4-FFF2-40B4-BE49-F238E27FC236}">
                <a16:creationId xmlns:a16="http://schemas.microsoft.com/office/drawing/2014/main" id="{2468ADB3-FFE2-C768-2B40-98DD2D3965D7}"/>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9684128" y="2267287"/>
            <a:ext cx="1813660" cy="663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0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4180113" cy="1327479"/>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ts val="3360"/>
              </a:lnSpc>
              <a:defRPr sz="1800"/>
            </a:pP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Networks </a:t>
            </a:r>
            <a:r>
              <a:rPr lang="es-ES" sz="4400" b="1" kern="100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contributing</a:t>
            </a: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a:t>
            </a:r>
            <a:r>
              <a:rPr lang="es-ES" sz="4400" b="1" kern="100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to</a:t>
            </a: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GCOS</a:t>
            </a:r>
            <a:endParaRPr lang="en-U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grpSp>
        <p:nvGrpSpPr>
          <p:cNvPr id="2" name="Group 1">
            <a:extLst>
              <a:ext uri="{FF2B5EF4-FFF2-40B4-BE49-F238E27FC236}">
                <a16:creationId xmlns:a16="http://schemas.microsoft.com/office/drawing/2014/main" id="{9BD86BD6-DB56-67F1-383A-8EEDE83C2964}"/>
              </a:ext>
            </a:extLst>
          </p:cNvPr>
          <p:cNvGrpSpPr/>
          <p:nvPr/>
        </p:nvGrpSpPr>
        <p:grpSpPr>
          <a:xfrm>
            <a:off x="3143599" y="2435283"/>
            <a:ext cx="2825988" cy="2786010"/>
            <a:chOff x="3143599" y="768165"/>
            <a:chExt cx="2825988" cy="2786010"/>
          </a:xfrm>
        </p:grpSpPr>
        <p:pic>
          <p:nvPicPr>
            <p:cNvPr id="3" name="Picture 2" descr="A picture containing text&#10;&#10;Description automatically generated">
              <a:extLst>
                <a:ext uri="{FF2B5EF4-FFF2-40B4-BE49-F238E27FC236}">
                  <a16:creationId xmlns:a16="http://schemas.microsoft.com/office/drawing/2014/main" id="{39B22E5B-0070-4778-259A-4B1CCF017FDC}"/>
                </a:ext>
              </a:extLst>
            </p:cNvPr>
            <p:cNvPicPr>
              <a:picLocks noChangeAspect="1"/>
            </p:cNvPicPr>
            <p:nvPr/>
          </p:nvPicPr>
          <p:blipFill>
            <a:blip r:embed="rId4"/>
            <a:stretch>
              <a:fillRect/>
            </a:stretch>
          </p:blipFill>
          <p:spPr>
            <a:xfrm>
              <a:off x="4375907" y="1126734"/>
              <a:ext cx="1372882" cy="523002"/>
            </a:xfrm>
            <a:prstGeom prst="rect">
              <a:avLst/>
            </a:prstGeom>
          </p:spPr>
        </p:pic>
        <p:pic>
          <p:nvPicPr>
            <p:cNvPr id="7" name="Picture 6" descr="CGMS">
              <a:extLst>
                <a:ext uri="{FF2B5EF4-FFF2-40B4-BE49-F238E27FC236}">
                  <a16:creationId xmlns:a16="http://schemas.microsoft.com/office/drawing/2014/main" id="{D992361A-AFAD-8079-9A50-934009A2DBC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34690" y="879109"/>
              <a:ext cx="1041400" cy="11303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5">
              <a:extLst>
                <a:ext uri="{FF2B5EF4-FFF2-40B4-BE49-F238E27FC236}">
                  <a16:creationId xmlns:a16="http://schemas.microsoft.com/office/drawing/2014/main" id="{70A586D1-DACC-A0E9-3FD6-3D300F6C40E6}"/>
                </a:ext>
              </a:extLst>
            </p:cNvPr>
            <p:cNvSpPr/>
            <p:nvPr/>
          </p:nvSpPr>
          <p:spPr>
            <a:xfrm>
              <a:off x="3143599" y="768165"/>
              <a:ext cx="2825988" cy="2786010"/>
            </a:xfrm>
            <a:prstGeom prst="roundRect">
              <a:avLst/>
            </a:prstGeom>
            <a:noFill/>
            <a:ln w="63500">
              <a:solidFill>
                <a:srgbClr val="1D9DDA"/>
              </a:solidFill>
            </a:ln>
          </p:spPr>
          <p:style>
            <a:lnRef idx="1">
              <a:schemeClr val="accent1"/>
            </a:lnRef>
            <a:fillRef idx="3">
              <a:schemeClr val="accent1"/>
            </a:fillRef>
            <a:effectRef idx="2">
              <a:schemeClr val="accent1"/>
            </a:effectRef>
            <a:fontRef idx="minor">
              <a:schemeClr val="lt1"/>
            </a:fontRef>
          </p:style>
          <p:txBody>
            <a:bodyPr rtlCol="0" anchor="b"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Satellite observations are coordinated by the Joint CEOS/CGMS Working Group on Climate</a:t>
              </a:r>
            </a:p>
          </p:txBody>
        </p:sp>
      </p:grpSp>
      <p:sp>
        <p:nvSpPr>
          <p:cNvPr id="9" name="Rounded Rectangle 8">
            <a:extLst>
              <a:ext uri="{FF2B5EF4-FFF2-40B4-BE49-F238E27FC236}">
                <a16:creationId xmlns:a16="http://schemas.microsoft.com/office/drawing/2014/main" id="{957713B1-9EEE-BC1F-38A7-E5953663B139}"/>
              </a:ext>
            </a:extLst>
          </p:cNvPr>
          <p:cNvSpPr/>
          <p:nvPr/>
        </p:nvSpPr>
        <p:spPr>
          <a:xfrm>
            <a:off x="52730" y="2444710"/>
            <a:ext cx="2870071" cy="2755773"/>
          </a:xfrm>
          <a:prstGeom prst="roundRect">
            <a:avLst/>
          </a:prstGeom>
          <a:noFill/>
          <a:ln w="63500">
            <a:solidFill>
              <a:srgbClr val="F5931E"/>
            </a:solidFill>
          </a:ln>
        </p:spPr>
        <p:style>
          <a:lnRef idx="1">
            <a:schemeClr val="accent1"/>
          </a:lnRef>
          <a:fillRef idx="3">
            <a:schemeClr val="accent1"/>
          </a:fillRef>
          <a:effectRef idx="2">
            <a:schemeClr val="accent1"/>
          </a:effectRef>
          <a:fontRef idx="minor">
            <a:schemeClr val="lt1"/>
          </a:fontRef>
        </p:style>
        <p:txBody>
          <a:bodyPr rtlCol="0" anchor="b"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H" err="1">
                <a:solidFill>
                  <a:prstClr val="black"/>
                </a:solidFill>
                <a:latin typeface="Calibri"/>
              </a:rPr>
              <a:t>Oth</a:t>
            </a:r>
            <a:r>
              <a:rPr kumimoji="0" lang="en-GB" sz="1800" b="0" i="0" u="none" strike="noStrike" kern="1200" cap="none" spc="0" normalizeH="0" baseline="0" noProof="0">
                <a:ln>
                  <a:noFill/>
                </a:ln>
                <a:solidFill>
                  <a:prstClr val="black"/>
                </a:solidFill>
                <a:effectLst/>
                <a:uLnTx/>
                <a:uFillTx/>
                <a:latin typeface="Calibri"/>
                <a:ea typeface="+mn-ea"/>
                <a:cs typeface="+mn-cs"/>
              </a:rPr>
              <a:t>er Global </a:t>
            </a:r>
            <a:r>
              <a:rPr kumimoji="0" lang="en-CH" sz="1800" b="0" i="0" u="none" strike="noStrike" kern="1200" cap="none" spc="0" normalizeH="0" baseline="0" noProof="0" err="1">
                <a:ln>
                  <a:noFill/>
                </a:ln>
                <a:solidFill>
                  <a:prstClr val="black"/>
                </a:solidFill>
                <a:effectLst/>
                <a:uLnTx/>
                <a:uFillTx/>
                <a:latin typeface="Calibri"/>
                <a:ea typeface="+mn-ea"/>
                <a:cs typeface="+mn-cs"/>
              </a:rPr>
              <a:t>Organiza-tions</a:t>
            </a:r>
            <a:r>
              <a:rPr kumimoji="0" lang="en-CH" sz="1800" b="0" i="0" u="none" strike="noStrike" kern="1200" cap="none" spc="0" normalizeH="0" baseline="0" noProof="0">
                <a:ln>
                  <a:noFill/>
                </a:ln>
                <a:solidFill>
                  <a:prstClr val="black"/>
                </a:solidFill>
                <a:effectLst/>
                <a:uLnTx/>
                <a:uFillTx/>
                <a:latin typeface="Calibri"/>
                <a:ea typeface="+mn-ea"/>
                <a:cs typeface="+mn-cs"/>
              </a:rPr>
              <a:t> and </a:t>
            </a:r>
            <a:r>
              <a:rPr kumimoji="0" lang="en-GB" sz="1800" b="0" i="0" u="none" strike="noStrike" kern="1200" cap="none" spc="0" normalizeH="0" baseline="0" noProof="0">
                <a:ln>
                  <a:noFill/>
                </a:ln>
                <a:solidFill>
                  <a:prstClr val="black"/>
                </a:solidFill>
                <a:effectLst/>
                <a:uLnTx/>
                <a:uFillTx/>
                <a:latin typeface="Calibri"/>
                <a:ea typeface="+mn-ea"/>
                <a:cs typeface="+mn-cs"/>
              </a:rPr>
              <a:t>Networks for specific terrestrial ECV </a:t>
            </a:r>
          </a:p>
        </p:txBody>
      </p:sp>
      <p:pic>
        <p:nvPicPr>
          <p:cNvPr id="10" name="Picture 6" descr="WGMS Logo">
            <a:extLst>
              <a:ext uri="{FF2B5EF4-FFF2-40B4-BE49-F238E27FC236}">
                <a16:creationId xmlns:a16="http://schemas.microsoft.com/office/drawing/2014/main" id="{423D49DD-FD3E-3EB9-B114-73B24DF30C1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88207" y="3605130"/>
            <a:ext cx="1041400" cy="2533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10;&#10;Description automatically generated">
            <a:extLst>
              <a:ext uri="{FF2B5EF4-FFF2-40B4-BE49-F238E27FC236}">
                <a16:creationId xmlns:a16="http://schemas.microsoft.com/office/drawing/2014/main" id="{D5EE1719-C7C3-79DF-4D20-8BF008C6769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58425" y="2652735"/>
            <a:ext cx="621819" cy="621819"/>
          </a:xfrm>
          <a:prstGeom prst="rect">
            <a:avLst/>
          </a:prstGeom>
        </p:spPr>
      </p:pic>
      <p:pic>
        <p:nvPicPr>
          <p:cNvPr id="12" name="Picture 11" descr="Logo&#10;&#10;Description automatically generated">
            <a:extLst>
              <a:ext uri="{FF2B5EF4-FFF2-40B4-BE49-F238E27FC236}">
                <a16:creationId xmlns:a16="http://schemas.microsoft.com/office/drawing/2014/main" id="{02D47724-59B7-E3E8-38F8-E4DB02A7050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7004" y="3536629"/>
            <a:ext cx="976489" cy="579113"/>
          </a:xfrm>
          <a:prstGeom prst="rect">
            <a:avLst/>
          </a:prstGeom>
        </p:spPr>
      </p:pic>
      <p:pic>
        <p:nvPicPr>
          <p:cNvPr id="13" name="Picture 20" descr="LEGOS">
            <a:extLst>
              <a:ext uri="{FF2B5EF4-FFF2-40B4-BE49-F238E27FC236}">
                <a16:creationId xmlns:a16="http://schemas.microsoft.com/office/drawing/2014/main" id="{222D5399-963E-0D3C-5C81-B02B7066550A}"/>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26025" y="2652735"/>
            <a:ext cx="700328" cy="7003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FLUXNET Logo">
            <a:extLst>
              <a:ext uri="{FF2B5EF4-FFF2-40B4-BE49-F238E27FC236}">
                <a16:creationId xmlns:a16="http://schemas.microsoft.com/office/drawing/2014/main" id="{F285F0A1-54DF-1474-2183-BDCFCBAEE7B7}"/>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112316" y="2652735"/>
            <a:ext cx="622737" cy="60507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1168AB8C-718F-A1A7-262A-4123CAD96ECF}"/>
              </a:ext>
            </a:extLst>
          </p:cNvPr>
          <p:cNvGrpSpPr/>
          <p:nvPr/>
        </p:nvGrpSpPr>
        <p:grpSpPr>
          <a:xfrm>
            <a:off x="42437" y="5381875"/>
            <a:ext cx="5952637" cy="888561"/>
            <a:chOff x="42437" y="5381875"/>
            <a:chExt cx="5952637" cy="888561"/>
          </a:xfrm>
        </p:grpSpPr>
        <p:pic>
          <p:nvPicPr>
            <p:cNvPr id="16" name="Picture 15" descr="ICOS logo rgb regular">
              <a:extLst>
                <a:ext uri="{FF2B5EF4-FFF2-40B4-BE49-F238E27FC236}">
                  <a16:creationId xmlns:a16="http://schemas.microsoft.com/office/drawing/2014/main" id="{D7F39803-348D-6200-60B1-058005A72BE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624205" y="5636283"/>
              <a:ext cx="1025673" cy="6341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8" descr="LTER in Europe">
              <a:extLst>
                <a:ext uri="{FF2B5EF4-FFF2-40B4-BE49-F238E27FC236}">
                  <a16:creationId xmlns:a16="http://schemas.microsoft.com/office/drawing/2014/main" id="{1CE25F4C-C11E-DEAC-5B76-4AD53FDABC2F}"/>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57781" y="5695169"/>
              <a:ext cx="1161657" cy="42378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29">
              <a:extLst>
                <a:ext uri="{FF2B5EF4-FFF2-40B4-BE49-F238E27FC236}">
                  <a16:creationId xmlns:a16="http://schemas.microsoft.com/office/drawing/2014/main" id="{E6FAEBF0-56E1-AD03-92AA-9A770D3EB048}"/>
                </a:ext>
              </a:extLst>
            </p:cNvPr>
            <p:cNvSpPr/>
            <p:nvPr/>
          </p:nvSpPr>
          <p:spPr>
            <a:xfrm>
              <a:off x="42437" y="5381875"/>
              <a:ext cx="5952637" cy="855994"/>
            </a:xfrm>
            <a:prstGeom prst="roundRect">
              <a:avLst/>
            </a:prstGeom>
            <a:noFill/>
            <a:ln w="63500">
              <a:solidFill>
                <a:srgbClr val="F49135"/>
              </a:solid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Examples of national and regional networks</a:t>
              </a:r>
            </a:p>
          </p:txBody>
        </p:sp>
        <p:pic>
          <p:nvPicPr>
            <p:cNvPr id="19" name="Picture 2" descr="TERN Australia">
              <a:extLst>
                <a:ext uri="{FF2B5EF4-FFF2-40B4-BE49-F238E27FC236}">
                  <a16:creationId xmlns:a16="http://schemas.microsoft.com/office/drawing/2014/main" id="{5A545CF1-B198-0F09-C7DD-F8BBD4739321}"/>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185865" y="5729993"/>
              <a:ext cx="1699157" cy="43328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AmeriFlux Logo">
              <a:extLst>
                <a:ext uri="{FF2B5EF4-FFF2-40B4-BE49-F238E27FC236}">
                  <a16:creationId xmlns:a16="http://schemas.microsoft.com/office/drawing/2014/main" id="{368CAA1B-7C40-A9D3-8128-8ED0F024DE4E}"/>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881264" y="5756186"/>
              <a:ext cx="1141217" cy="3943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556C0F62-179C-CDE7-FD28-2C7D768667DD}"/>
              </a:ext>
            </a:extLst>
          </p:cNvPr>
          <p:cNvGrpSpPr/>
          <p:nvPr/>
        </p:nvGrpSpPr>
        <p:grpSpPr>
          <a:xfrm>
            <a:off x="6160889" y="3333664"/>
            <a:ext cx="5917256" cy="1353449"/>
            <a:chOff x="6124332" y="3356814"/>
            <a:chExt cx="6003187" cy="1353449"/>
          </a:xfrm>
        </p:grpSpPr>
        <p:pic>
          <p:nvPicPr>
            <p:cNvPr id="22" name="Picture 2" descr="gtnp-04">
              <a:extLst>
                <a:ext uri="{FF2B5EF4-FFF2-40B4-BE49-F238E27FC236}">
                  <a16:creationId xmlns:a16="http://schemas.microsoft.com/office/drawing/2014/main" id="{0D867B27-D2BF-E75B-6DC6-D782862AC799}"/>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189415" y="3950862"/>
              <a:ext cx="1059998" cy="52646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WGMS Logo">
              <a:extLst>
                <a:ext uri="{FF2B5EF4-FFF2-40B4-BE49-F238E27FC236}">
                  <a16:creationId xmlns:a16="http://schemas.microsoft.com/office/drawing/2014/main" id="{958A28EA-8E0B-6C0B-3B98-5C3A17811E45}"/>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584697" y="3927707"/>
              <a:ext cx="660451" cy="24206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D950C326-5690-213E-838D-4DBFDD8CE542}"/>
                </a:ext>
              </a:extLst>
            </p:cNvPr>
            <p:cNvPicPr>
              <a:picLocks noChangeAspect="1"/>
            </p:cNvPicPr>
            <p:nvPr/>
          </p:nvPicPr>
          <p:blipFill>
            <a:blip r:embed="rId17" cstate="screen">
              <a:clrChange>
                <a:clrFrom>
                  <a:srgbClr val="F2F0E5"/>
                </a:clrFrom>
                <a:clrTo>
                  <a:srgbClr val="F2F0E5">
                    <a:alpha val="0"/>
                  </a:srgbClr>
                </a:clrTo>
              </a:clrChange>
              <a:extLst>
                <a:ext uri="{28A0092B-C50C-407E-A947-70E740481C1C}">
                  <a14:useLocalDpi xmlns:a14="http://schemas.microsoft.com/office/drawing/2010/main"/>
                </a:ext>
              </a:extLst>
            </a:blip>
            <a:stretch>
              <a:fillRect/>
            </a:stretch>
          </p:blipFill>
          <p:spPr>
            <a:xfrm>
              <a:off x="7335593" y="3826491"/>
              <a:ext cx="953093" cy="373999"/>
            </a:xfrm>
            <a:prstGeom prst="rect">
              <a:avLst/>
            </a:prstGeom>
          </p:spPr>
        </p:pic>
        <p:pic>
          <p:nvPicPr>
            <p:cNvPr id="25" name="Picture 24">
              <a:extLst>
                <a:ext uri="{FF2B5EF4-FFF2-40B4-BE49-F238E27FC236}">
                  <a16:creationId xmlns:a16="http://schemas.microsoft.com/office/drawing/2014/main" id="{7BECB706-BAFF-B5F6-B2C6-531A7069F53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495237" y="3783882"/>
              <a:ext cx="1445598" cy="438293"/>
            </a:xfrm>
            <a:prstGeom prst="rect">
              <a:avLst/>
            </a:prstGeom>
          </p:spPr>
        </p:pic>
        <p:pic>
          <p:nvPicPr>
            <p:cNvPr id="26" name="Picture 25">
              <a:extLst>
                <a:ext uri="{FF2B5EF4-FFF2-40B4-BE49-F238E27FC236}">
                  <a16:creationId xmlns:a16="http://schemas.microsoft.com/office/drawing/2014/main" id="{4A1003EB-F181-1898-854C-464FC04BC58A}"/>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1240884" y="3803414"/>
              <a:ext cx="688885" cy="601208"/>
            </a:xfrm>
            <a:prstGeom prst="rect">
              <a:avLst/>
            </a:prstGeom>
          </p:spPr>
        </p:pic>
        <p:pic>
          <p:nvPicPr>
            <p:cNvPr id="27" name="Picture 26" descr="C:\Users\gkoenig\Desktop\Banner-Home.png">
              <a:extLst>
                <a:ext uri="{FF2B5EF4-FFF2-40B4-BE49-F238E27FC236}">
                  <a16:creationId xmlns:a16="http://schemas.microsoft.com/office/drawing/2014/main" id="{418072D7-58F6-A452-1371-03076DCA6374}"/>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7319168" y="4216707"/>
              <a:ext cx="3402641" cy="456369"/>
            </a:xfrm>
            <a:prstGeom prst="rect">
              <a:avLst/>
            </a:prstGeom>
            <a:noFill/>
          </p:spPr>
        </p:pic>
        <p:sp>
          <p:nvSpPr>
            <p:cNvPr id="28" name="Rounded Rectangle 53">
              <a:extLst>
                <a:ext uri="{FF2B5EF4-FFF2-40B4-BE49-F238E27FC236}">
                  <a16:creationId xmlns:a16="http://schemas.microsoft.com/office/drawing/2014/main" id="{B6433F63-3915-4AF8-B1D3-1EC30DFC89D0}"/>
                </a:ext>
              </a:extLst>
            </p:cNvPr>
            <p:cNvSpPr/>
            <p:nvPr/>
          </p:nvSpPr>
          <p:spPr>
            <a:xfrm>
              <a:off x="6124332" y="3356814"/>
              <a:ext cx="6003187" cy="1353449"/>
            </a:xfrm>
            <a:prstGeom prst="roundRect">
              <a:avLst/>
            </a:prstGeom>
            <a:noFill/>
            <a:ln w="63500">
              <a:solidFill>
                <a:srgbClr val="F49135"/>
              </a:solid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Examples of global networks associated with GCOS</a:t>
              </a:r>
            </a:p>
          </p:txBody>
        </p:sp>
      </p:grpSp>
      <p:grpSp>
        <p:nvGrpSpPr>
          <p:cNvPr id="29" name="Group 28">
            <a:extLst>
              <a:ext uri="{FF2B5EF4-FFF2-40B4-BE49-F238E27FC236}">
                <a16:creationId xmlns:a16="http://schemas.microsoft.com/office/drawing/2014/main" id="{18795BBF-8407-0065-9168-5E3192477D11}"/>
              </a:ext>
            </a:extLst>
          </p:cNvPr>
          <p:cNvGrpSpPr/>
          <p:nvPr/>
        </p:nvGrpSpPr>
        <p:grpSpPr>
          <a:xfrm>
            <a:off x="6162817" y="4859153"/>
            <a:ext cx="5917255" cy="1627051"/>
            <a:chOff x="6041847" y="812798"/>
            <a:chExt cx="5941588" cy="1627051"/>
          </a:xfrm>
        </p:grpSpPr>
        <p:pic>
          <p:nvPicPr>
            <p:cNvPr id="30" name="Picture 29" descr="A blue and yellow butterfly on a white background&#10;&#10;Description automatically generated with medium confidence">
              <a:extLst>
                <a:ext uri="{FF2B5EF4-FFF2-40B4-BE49-F238E27FC236}">
                  <a16:creationId xmlns:a16="http://schemas.microsoft.com/office/drawing/2014/main" id="{41C5852D-8936-F242-1099-67B19D9306B2}"/>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0191687" y="812799"/>
              <a:ext cx="1528465" cy="711763"/>
            </a:xfrm>
            <a:prstGeom prst="rect">
              <a:avLst/>
            </a:prstGeom>
          </p:spPr>
        </p:pic>
        <p:pic>
          <p:nvPicPr>
            <p:cNvPr id="31" name="Picture 30" descr="Icon&#10;&#10;Description automatically generated">
              <a:extLst>
                <a:ext uri="{FF2B5EF4-FFF2-40B4-BE49-F238E27FC236}">
                  <a16:creationId xmlns:a16="http://schemas.microsoft.com/office/drawing/2014/main" id="{E5584B71-C29E-499D-67EC-A673D906A168}"/>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318949" y="944277"/>
              <a:ext cx="1706370" cy="460370"/>
            </a:xfrm>
            <a:prstGeom prst="rect">
              <a:avLst/>
            </a:prstGeom>
          </p:spPr>
        </p:pic>
        <p:sp>
          <p:nvSpPr>
            <p:cNvPr id="32" name="Rounded Rectangle 33">
              <a:extLst>
                <a:ext uri="{FF2B5EF4-FFF2-40B4-BE49-F238E27FC236}">
                  <a16:creationId xmlns:a16="http://schemas.microsoft.com/office/drawing/2014/main" id="{003F75A5-4BFC-3CFE-79FB-812887BD778F}"/>
                </a:ext>
              </a:extLst>
            </p:cNvPr>
            <p:cNvSpPr/>
            <p:nvPr/>
          </p:nvSpPr>
          <p:spPr>
            <a:xfrm>
              <a:off x="6041847" y="812798"/>
              <a:ext cx="5941588" cy="1627051"/>
            </a:xfrm>
            <a:prstGeom prst="roundRect">
              <a:avLst/>
            </a:prstGeom>
            <a:noFill/>
            <a:ln w="63500">
              <a:solidFill>
                <a:srgbClr val="09879E"/>
              </a:solidFill>
            </a:ln>
          </p:spPr>
          <p:style>
            <a:lnRef idx="1">
              <a:schemeClr val="accent1"/>
            </a:lnRef>
            <a:fillRef idx="3">
              <a:schemeClr val="accent1"/>
            </a:fillRef>
            <a:effectRef idx="2">
              <a:schemeClr val="accent1"/>
            </a:effectRef>
            <a:fontRef idx="minor">
              <a:schemeClr val="lt1"/>
            </a:fontRef>
          </p:style>
          <p:txBody>
            <a:bodyPr rtlCol="0" anchor="b" anchorCtr="0"/>
            <a:lstStyle/>
            <a:p>
              <a:pPr marL="1076325" marR="0" lvl="0" defTabSz="457200" rtl="0" eaLnBrk="1" fontAlgn="auto" latinLnBrk="0" hangingPunct="1">
                <a:lnSpc>
                  <a:spcPct val="100000"/>
                </a:lnSpc>
                <a:spcBef>
                  <a:spcPts val="0"/>
                </a:spcBef>
                <a:spcAft>
                  <a:spcPts val="0"/>
                </a:spcAft>
                <a:buClrTx/>
                <a:buSzTx/>
                <a:buFontTx/>
                <a:buNone/>
                <a:tabLst/>
                <a:defRPr/>
              </a:pPr>
              <a:r>
                <a:rPr lang="en-CH">
                  <a:solidFill>
                    <a:prstClr val="black"/>
                  </a:solidFill>
                  <a:latin typeface="Calibri"/>
                </a:rPr>
                <a:t>a</a:t>
              </a:r>
              <a:r>
                <a:rPr kumimoji="0" lang="en-GB" sz="1800" b="0" i="0" u="none" strike="noStrike" kern="1200" cap="none" spc="0" normalizeH="0" baseline="0" noProof="0" err="1">
                  <a:ln>
                    <a:noFill/>
                  </a:ln>
                  <a:solidFill>
                    <a:prstClr val="black"/>
                  </a:solidFill>
                  <a:effectLst/>
                  <a:uLnTx/>
                  <a:uFillTx/>
                  <a:latin typeface="Calibri"/>
                  <a:ea typeface="+mn-ea"/>
                  <a:cs typeface="+mn-cs"/>
                </a:rPr>
                <a:t>nd</a:t>
              </a:r>
              <a:r>
                <a:rPr kumimoji="0" lang="en-GB" sz="1800" b="0" i="0" u="none" strike="noStrike" kern="1200" cap="none" spc="0" normalizeH="0" baseline="0" noProof="0">
                  <a:ln>
                    <a:noFill/>
                  </a:ln>
                  <a:solidFill>
                    <a:prstClr val="black"/>
                  </a:solidFill>
                  <a:effectLst/>
                  <a:uLnTx/>
                  <a:uFillTx/>
                  <a:latin typeface="Calibri"/>
                  <a:ea typeface="+mn-ea"/>
                  <a:cs typeface="+mn-cs"/>
                </a:rPr>
                <a:t> a wide range of other partners who support GCOS, host data centres, etc</a:t>
              </a:r>
            </a:p>
          </p:txBody>
        </p:sp>
        <p:pic>
          <p:nvPicPr>
            <p:cNvPr id="33" name="Picture 14" descr="GPCC Logo">
              <a:extLst>
                <a:ext uri="{FF2B5EF4-FFF2-40B4-BE49-F238E27FC236}">
                  <a16:creationId xmlns:a16="http://schemas.microsoft.com/office/drawing/2014/main" id="{F7936C71-F56F-E35A-CBF0-C7039AA88F68}"/>
                </a:ext>
              </a:extLst>
            </p:cNvPr>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6256550" y="1423644"/>
              <a:ext cx="839401" cy="8394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6" descr="Logo: BfG - Federal Institute for Hydrology">
              <a:extLst>
                <a:ext uri="{FF2B5EF4-FFF2-40B4-BE49-F238E27FC236}">
                  <a16:creationId xmlns:a16="http://schemas.microsoft.com/office/drawing/2014/main" id="{B6B864A5-FBB9-1785-3DD5-AD8E8328FE72}"/>
                </a:ext>
              </a:extLst>
            </p:cNvPr>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9094000" y="910716"/>
              <a:ext cx="9525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descr="Image result for noaa">
              <a:extLst>
                <a:ext uri="{FF2B5EF4-FFF2-40B4-BE49-F238E27FC236}">
                  <a16:creationId xmlns:a16="http://schemas.microsoft.com/office/drawing/2014/main" id="{EAE898F7-C58F-CD0C-8C49-A4D70546E2F6}"/>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8193752" y="895484"/>
              <a:ext cx="711763" cy="7117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AC035839-7A7E-A0D6-125A-9FB41E791020}"/>
              </a:ext>
            </a:extLst>
          </p:cNvPr>
          <p:cNvGrpSpPr/>
          <p:nvPr/>
        </p:nvGrpSpPr>
        <p:grpSpPr>
          <a:xfrm>
            <a:off x="6160889" y="817659"/>
            <a:ext cx="5917255" cy="1045865"/>
            <a:chOff x="6160889" y="817659"/>
            <a:chExt cx="5917255" cy="1045865"/>
          </a:xfrm>
        </p:grpSpPr>
        <p:sp>
          <p:nvSpPr>
            <p:cNvPr id="37" name="Rounded Rectangle 33">
              <a:extLst>
                <a:ext uri="{FF2B5EF4-FFF2-40B4-BE49-F238E27FC236}">
                  <a16:creationId xmlns:a16="http://schemas.microsoft.com/office/drawing/2014/main" id="{DCB91E3F-7154-6082-98B0-AFC164A84A94}"/>
                </a:ext>
              </a:extLst>
            </p:cNvPr>
            <p:cNvSpPr/>
            <p:nvPr/>
          </p:nvSpPr>
          <p:spPr>
            <a:xfrm>
              <a:off x="6160889" y="817659"/>
              <a:ext cx="5917255" cy="1045865"/>
            </a:xfrm>
            <a:prstGeom prst="roundRect">
              <a:avLst/>
            </a:prstGeom>
            <a:noFill/>
            <a:ln w="63500">
              <a:solidFill>
                <a:srgbClr val="09879E"/>
              </a:solidFill>
            </a:ln>
          </p:spPr>
          <p:style>
            <a:lnRef idx="1">
              <a:schemeClr val="accent1"/>
            </a:lnRef>
            <a:fillRef idx="3">
              <a:schemeClr val="accent1"/>
            </a:fillRef>
            <a:effectRef idx="2">
              <a:schemeClr val="accent1"/>
            </a:effectRef>
            <a:fontRef idx="minor">
              <a:schemeClr val="lt1"/>
            </a:fontRef>
          </p:style>
          <p:txBody>
            <a:bodyPr rtlCol="0" anchor="ctr" anchorCtr="0"/>
            <a:lstStyle/>
            <a:p>
              <a:pPr marL="92075" lvl="0">
                <a:defRPr/>
              </a:pPr>
              <a:r>
                <a:rPr kumimoji="0" lang="en-US" sz="1800" b="0" i="0" u="none" strike="noStrike" kern="1200" cap="none" spc="0" normalizeH="0" baseline="0" noProof="0">
                  <a:ln>
                    <a:noFill/>
                  </a:ln>
                  <a:solidFill>
                    <a:prstClr val="black"/>
                  </a:solidFill>
                  <a:effectLst/>
                  <a:uLnTx/>
                  <a:uFillTx/>
                  <a:latin typeface="Calibri"/>
                  <a:ea typeface="+mn-ea"/>
                  <a:cs typeface="+mn-cs"/>
                </a:rPr>
                <a:t>Atmospheric/WMO related </a:t>
              </a:r>
              <a:r>
                <a:rPr lang="en-US">
                  <a:solidFill>
                    <a:prstClr val="black"/>
                  </a:solidFill>
                  <a:latin typeface="Calibri"/>
                </a:rPr>
                <a:t>n</a:t>
              </a:r>
              <a:r>
                <a:rPr kumimoji="0" lang="en-US" sz="1800" b="0" i="0" u="none" strike="noStrike" kern="1200" cap="none" spc="0" normalizeH="0" baseline="0" noProof="0" err="1">
                  <a:ln>
                    <a:noFill/>
                  </a:ln>
                  <a:solidFill>
                    <a:prstClr val="black"/>
                  </a:solidFill>
                  <a:effectLst/>
                  <a:uLnTx/>
                  <a:uFillTx/>
                  <a:latin typeface="Calibri"/>
                  <a:ea typeface="+mn-ea"/>
                  <a:cs typeface="+mn-cs"/>
                </a:rPr>
                <a:t>etworks</a:t>
              </a:r>
              <a:r>
                <a:rPr kumimoji="0" lang="en-US" sz="1800" b="0" i="0" u="none" strike="noStrike" kern="1200" cap="none" spc="0" normalizeH="0" baseline="0" noProof="0">
                  <a:ln>
                    <a:noFill/>
                  </a:ln>
                  <a:solidFill>
                    <a:prstClr val="black"/>
                  </a:solidFill>
                  <a:effectLst/>
                  <a:uLnTx/>
                  <a:uFillTx/>
                  <a:latin typeface="Calibri"/>
                  <a:ea typeface="+mn-ea"/>
                  <a:cs typeface="+mn-cs"/>
                </a:rPr>
                <a:t>, like:</a:t>
              </a:r>
            </a:p>
            <a:p>
              <a:pPr marL="92075" lvl="0">
                <a:defRPr/>
              </a:pPr>
              <a:r>
                <a:rPr kumimoji="0" lang="en-US" sz="1800" b="0" i="0" u="none" strike="noStrike" kern="1200" cap="none" spc="0" normalizeH="0" baseline="0" noProof="0">
                  <a:ln>
                    <a:noFill/>
                  </a:ln>
                  <a:solidFill>
                    <a:prstClr val="black"/>
                  </a:solidFill>
                  <a:effectLst/>
                  <a:uLnTx/>
                  <a:uFillTx/>
                  <a:latin typeface="Calibri"/>
                  <a:ea typeface="+mn-ea"/>
                  <a:cs typeface="+mn-cs"/>
                </a:rPr>
                <a:t>GSN, GUAN, GRUAN, GBON, GAW, GCW </a:t>
              </a:r>
            </a:p>
          </p:txBody>
        </p:sp>
        <p:pic>
          <p:nvPicPr>
            <p:cNvPr id="38" name="Picture 4" descr="Global Atmosphere Watch Programme (GAW) | World Meteorological Organization">
              <a:extLst>
                <a:ext uri="{FF2B5EF4-FFF2-40B4-BE49-F238E27FC236}">
                  <a16:creationId xmlns:a16="http://schemas.microsoft.com/office/drawing/2014/main" id="{A040370B-DA83-176E-8061-B3E54BDE5164}"/>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11285607" y="959783"/>
              <a:ext cx="575444" cy="75474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a:extLst>
                <a:ext uri="{FF2B5EF4-FFF2-40B4-BE49-F238E27FC236}">
                  <a16:creationId xmlns:a16="http://schemas.microsoft.com/office/drawing/2014/main" id="{74B92044-28AA-83B8-9FA8-07070085D363}"/>
                </a:ext>
              </a:extLst>
            </p:cNvPr>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10220578" y="1418703"/>
              <a:ext cx="943958" cy="227028"/>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Rounded Rectangle 53">
            <a:extLst>
              <a:ext uri="{FF2B5EF4-FFF2-40B4-BE49-F238E27FC236}">
                <a16:creationId xmlns:a16="http://schemas.microsoft.com/office/drawing/2014/main" id="{8E483230-711C-306B-A13D-02882BDE8438}"/>
              </a:ext>
            </a:extLst>
          </p:cNvPr>
          <p:cNvSpPr/>
          <p:nvPr/>
        </p:nvSpPr>
        <p:spPr>
          <a:xfrm>
            <a:off x="6146608" y="2040167"/>
            <a:ext cx="5931535" cy="1124394"/>
          </a:xfrm>
          <a:prstGeom prst="roundRect">
            <a:avLst/>
          </a:prstGeom>
          <a:noFill/>
          <a:ln w="63500">
            <a:solidFill>
              <a:srgbClr val="1D9DDA"/>
            </a:solidFill>
          </a:ln>
        </p:spPr>
        <p:style>
          <a:lnRef idx="1">
            <a:schemeClr val="accent1"/>
          </a:lnRef>
          <a:fillRef idx="3">
            <a:schemeClr val="accent1"/>
          </a:fillRef>
          <a:effectRef idx="2">
            <a:schemeClr val="accent1"/>
          </a:effectRef>
          <a:fontRef idx="minor">
            <a:schemeClr val="lt1"/>
          </a:fontRef>
        </p:style>
        <p:txBody>
          <a:bodyPr rtlCol="0" anchor="t" anchorCtr="0"/>
          <a:lstStyle/>
          <a:p>
            <a:pPr marL="173038" marR="0" lvl="0"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a number of different ocean</a:t>
            </a:r>
            <a:endParaRPr kumimoji="0" lang="en-CH" sz="1800" b="0" i="0" u="none" strike="noStrike" kern="1200" cap="none" spc="0" normalizeH="0" baseline="0" noProof="0">
              <a:ln>
                <a:noFill/>
              </a:ln>
              <a:solidFill>
                <a:prstClr val="black"/>
              </a:solidFill>
              <a:effectLst/>
              <a:uLnTx/>
              <a:uFillTx/>
              <a:latin typeface="Calibri"/>
              <a:ea typeface="+mn-ea"/>
              <a:cs typeface="+mn-cs"/>
            </a:endParaRPr>
          </a:p>
          <a:p>
            <a:pPr marL="173038" marR="0" lvl="0" defTabSz="457200" rtl="0" eaLnBrk="1" fontAlgn="auto" latinLnBrk="0" hangingPunct="1">
              <a:lnSpc>
                <a:spcPct val="100000"/>
              </a:lnSpc>
              <a:spcBef>
                <a:spcPts val="0"/>
              </a:spcBef>
              <a:spcAft>
                <a:spcPts val="0"/>
              </a:spcAft>
              <a:buClrTx/>
              <a:buSzTx/>
              <a:buFontTx/>
              <a:buNone/>
              <a:tabLst/>
              <a:defRPr/>
            </a:pPr>
            <a:r>
              <a:rPr kumimoji="0" lang="en-CH" sz="1800" b="0" i="0" u="none" strike="noStrike" kern="1200" cap="none" spc="0" normalizeH="0" baseline="0" noProof="0">
                <a:ln>
                  <a:noFill/>
                </a:ln>
                <a:solidFill>
                  <a:prstClr val="black"/>
                </a:solidFill>
                <a:effectLst/>
                <a:uLnTx/>
                <a:uFillTx/>
                <a:latin typeface="Calibri"/>
                <a:ea typeface="+mn-ea"/>
                <a:cs typeface="+mn-cs"/>
              </a:rPr>
              <a:t>climate-related </a:t>
            </a:r>
            <a:r>
              <a:rPr kumimoji="0" lang="en-US" sz="1800" b="0" i="0" u="none" strike="noStrike" kern="1200" cap="none" spc="0" normalizeH="0" baseline="0" noProof="0">
                <a:ln>
                  <a:noFill/>
                </a:ln>
                <a:solidFill>
                  <a:prstClr val="black"/>
                </a:solidFill>
                <a:effectLst/>
                <a:uLnTx/>
                <a:uFillTx/>
                <a:latin typeface="Calibri"/>
                <a:ea typeface="+mn-ea"/>
                <a:cs typeface="+mn-cs"/>
              </a:rPr>
              <a:t>networks</a:t>
            </a:r>
            <a:r>
              <a:rPr kumimoji="0" lang="en-CH" sz="1800" b="0" i="0" u="none" strike="noStrike" kern="1200" cap="none" spc="0" normalizeH="0" baseline="0" noProof="0">
                <a:ln>
                  <a:noFill/>
                </a:ln>
                <a:solidFill>
                  <a:prstClr val="black"/>
                </a:solidFill>
                <a:effectLst/>
                <a:uLnTx/>
                <a:uFillTx/>
                <a:latin typeface="Calibri"/>
                <a:ea typeface="+mn-ea"/>
                <a:cs typeface="+mn-cs"/>
              </a:rPr>
              <a:t>, in</a:t>
            </a:r>
          </a:p>
          <a:p>
            <a:pPr marL="173038" marR="0" lvl="0" defTabSz="457200" rtl="0" eaLnBrk="1" fontAlgn="auto" latinLnBrk="0" hangingPunct="1">
              <a:lnSpc>
                <a:spcPct val="100000"/>
              </a:lnSpc>
              <a:spcBef>
                <a:spcPts val="0"/>
              </a:spcBef>
              <a:spcAft>
                <a:spcPts val="0"/>
              </a:spcAft>
              <a:buClrTx/>
              <a:buSzTx/>
              <a:buFontTx/>
              <a:buNone/>
              <a:tabLst/>
              <a:defRPr/>
            </a:pPr>
            <a:r>
              <a:rPr kumimoji="0" lang="en-CH" sz="1800" b="0" i="0" u="none" strike="noStrike" kern="1200" cap="none" spc="0" normalizeH="0" baseline="0" noProof="0">
                <a:ln>
                  <a:noFill/>
                </a:ln>
                <a:solidFill>
                  <a:prstClr val="black"/>
                </a:solidFill>
                <a:effectLst/>
                <a:uLnTx/>
                <a:uFillTx/>
                <a:latin typeface="Calibri"/>
                <a:ea typeface="+mn-ea"/>
                <a:cs typeface="+mn-cs"/>
              </a:rPr>
              <a:t>collaboration with GOOS</a:t>
            </a: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41" name="Picture 2">
            <a:extLst>
              <a:ext uri="{FF2B5EF4-FFF2-40B4-BE49-F238E27FC236}">
                <a16:creationId xmlns:a16="http://schemas.microsoft.com/office/drawing/2014/main" id="{2468ADB3-FFE2-C768-2B40-98DD2D3965D7}"/>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9684128" y="2267287"/>
            <a:ext cx="1813660" cy="663534"/>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3">
            <a:extLst>
              <a:ext uri="{FF2B5EF4-FFF2-40B4-BE49-F238E27FC236}">
                <a16:creationId xmlns:a16="http://schemas.microsoft.com/office/drawing/2014/main" id="{0CCE6150-CFAE-DBF4-425B-EB9AEA2BCE0E}"/>
              </a:ext>
            </a:extLst>
          </p:cNvPr>
          <p:cNvSpPr/>
          <p:nvPr/>
        </p:nvSpPr>
        <p:spPr>
          <a:xfrm rot="19912841">
            <a:off x="2520988" y="3557937"/>
            <a:ext cx="6183511" cy="1045865"/>
          </a:xfrm>
          <a:prstGeom prst="roundRect">
            <a:avLst/>
          </a:prstGeom>
          <a:solidFill>
            <a:srgbClr val="F4941D"/>
          </a:solidFill>
          <a:ln w="63500">
            <a:solidFill>
              <a:srgbClr val="09879E"/>
            </a:solidFill>
          </a:ln>
        </p:spPr>
        <p:style>
          <a:lnRef idx="1">
            <a:schemeClr val="accent1"/>
          </a:lnRef>
          <a:fillRef idx="3">
            <a:schemeClr val="accent1"/>
          </a:fillRef>
          <a:effectRef idx="2">
            <a:schemeClr val="accent1"/>
          </a:effectRef>
          <a:fontRef idx="minor">
            <a:schemeClr val="lt1"/>
          </a:fontRef>
        </p:style>
        <p:txBody>
          <a:bodyPr rtlCol="0" anchor="ctr" anchorCtr="0"/>
          <a:lstStyle/>
          <a:p>
            <a:pPr marL="92075" lvl="0" algn="ctr">
              <a:defRPr/>
            </a:pPr>
            <a:r>
              <a:rPr kumimoji="0" lang="es-ES" sz="1800" b="0" i="0" u="none" strike="noStrike" kern="1200" cap="none" spc="0" normalizeH="0" baseline="0" noProof="0">
                <a:ln>
                  <a:noFill/>
                </a:ln>
                <a:solidFill>
                  <a:prstClr val="black"/>
                </a:solidFill>
                <a:effectLst/>
                <a:uLnTx/>
                <a:uFillTx/>
                <a:latin typeface="Calibri"/>
                <a:ea typeface="+mn-ea"/>
                <a:cs typeface="+mn-cs"/>
              </a:rPr>
              <a:t>GSN, GUAN, GRUAN and GSRN </a:t>
            </a:r>
            <a:r>
              <a:rPr kumimoji="0" lang="es-ES" sz="1800" b="0" i="0" u="none" strike="noStrike" kern="1200" cap="none" spc="0" normalizeH="0" baseline="0" noProof="0" err="1">
                <a:ln>
                  <a:noFill/>
                </a:ln>
                <a:solidFill>
                  <a:prstClr val="black"/>
                </a:solidFill>
                <a:effectLst/>
                <a:uLnTx/>
                <a:uFillTx/>
                <a:latin typeface="Calibri"/>
                <a:ea typeface="+mn-ea"/>
                <a:cs typeface="+mn-cs"/>
              </a:rPr>
              <a:t>directly</a:t>
            </a:r>
            <a:r>
              <a:rPr kumimoji="0" lang="es-ES" sz="1800" b="0" i="0" u="none" strike="noStrike" kern="1200" cap="none" spc="0" normalizeH="0" baseline="0" noProof="0">
                <a:ln>
                  <a:noFill/>
                </a:ln>
                <a:solidFill>
                  <a:prstClr val="black"/>
                </a:solidFill>
                <a:effectLst/>
                <a:uLnTx/>
                <a:uFillTx/>
                <a:latin typeface="Calibri"/>
                <a:ea typeface="+mn-ea"/>
                <a:cs typeface="+mn-cs"/>
              </a:rPr>
              <a:t> </a:t>
            </a:r>
            <a:r>
              <a:rPr kumimoji="0" lang="es-ES" sz="1800" b="0" i="0" u="none" strike="noStrike" kern="1200" cap="none" spc="0" normalizeH="0" baseline="0" noProof="0" err="1">
                <a:ln>
                  <a:noFill/>
                </a:ln>
                <a:solidFill>
                  <a:prstClr val="black"/>
                </a:solidFill>
                <a:effectLst/>
                <a:uLnTx/>
                <a:uFillTx/>
                <a:latin typeface="Calibri"/>
                <a:ea typeface="+mn-ea"/>
                <a:cs typeface="+mn-cs"/>
              </a:rPr>
              <a:t>supported</a:t>
            </a:r>
            <a:r>
              <a:rPr kumimoji="0" lang="es-ES" sz="1800" b="0" i="0" u="none" strike="noStrike" kern="1200" cap="none" spc="0" normalizeH="0" baseline="0" noProof="0">
                <a:ln>
                  <a:noFill/>
                </a:ln>
                <a:solidFill>
                  <a:prstClr val="black"/>
                </a:solidFill>
                <a:effectLst/>
                <a:uLnTx/>
                <a:uFillTx/>
                <a:latin typeface="Calibri"/>
                <a:ea typeface="+mn-ea"/>
                <a:cs typeface="+mn-cs"/>
              </a:rPr>
              <a:t> </a:t>
            </a:r>
            <a:r>
              <a:rPr kumimoji="0" lang="es-ES" sz="1800" b="0" i="0" u="none" strike="noStrike" kern="1200" cap="none" spc="0" normalizeH="0" baseline="0" noProof="0" err="1">
                <a:ln>
                  <a:noFill/>
                </a:ln>
                <a:solidFill>
                  <a:prstClr val="black"/>
                </a:solidFill>
                <a:effectLst/>
                <a:uLnTx/>
                <a:uFillTx/>
                <a:latin typeface="Calibri"/>
                <a:ea typeface="+mn-ea"/>
                <a:cs typeface="+mn-cs"/>
              </a:rPr>
              <a:t>by</a:t>
            </a:r>
            <a:r>
              <a:rPr kumimoji="0" lang="es-ES" sz="1800" b="0" i="0" u="none" strike="noStrike" kern="1200" cap="none" spc="0" normalizeH="0" baseline="0" noProof="0">
                <a:ln>
                  <a:noFill/>
                </a:ln>
                <a:solidFill>
                  <a:prstClr val="black"/>
                </a:solidFill>
                <a:effectLst/>
                <a:uLnTx/>
                <a:uFillTx/>
                <a:latin typeface="Calibri"/>
                <a:ea typeface="+mn-ea"/>
                <a:cs typeface="+mn-cs"/>
              </a:rPr>
              <a:t> </a:t>
            </a:r>
            <a:r>
              <a:rPr kumimoji="0" lang="es-ES" sz="1800" b="1" i="0" u="none" strike="noStrike" kern="1200" cap="none" spc="0" normalizeH="0" baseline="0" noProof="0">
                <a:ln>
                  <a:noFill/>
                </a:ln>
                <a:solidFill>
                  <a:prstClr val="black"/>
                </a:solidFill>
                <a:effectLst/>
                <a:uLnTx/>
                <a:uFillTx/>
                <a:latin typeface="Calibri"/>
                <a:ea typeface="+mn-ea"/>
                <a:cs typeface="+mn-cs"/>
              </a:rPr>
              <a:t>GCOS (GCOS </a:t>
            </a:r>
            <a:r>
              <a:rPr kumimoji="0" lang="es-ES" sz="1800" b="1" i="0" u="none" strike="noStrike" kern="1200" cap="none" spc="0" normalizeH="0" baseline="0" noProof="0" err="1">
                <a:ln>
                  <a:noFill/>
                </a:ln>
                <a:solidFill>
                  <a:prstClr val="black"/>
                </a:solidFill>
                <a:effectLst/>
                <a:uLnTx/>
                <a:uFillTx/>
                <a:latin typeface="Calibri"/>
                <a:ea typeface="+mn-ea"/>
                <a:cs typeface="+mn-cs"/>
              </a:rPr>
              <a:t>networks</a:t>
            </a:r>
            <a:r>
              <a:rPr kumimoji="0" lang="es-ES" sz="1800" b="1" i="0" u="none" strike="noStrike" kern="1200" cap="none" spc="0" normalizeH="0" baseline="0" noProof="0">
                <a:ln>
                  <a:noFill/>
                </a:ln>
                <a:solidFill>
                  <a:prstClr val="black"/>
                </a:solidFill>
                <a:effectLst/>
                <a:uLnTx/>
                <a:uFillTx/>
                <a:latin typeface="Calibri"/>
                <a:ea typeface="+mn-ea"/>
                <a:cs typeface="+mn-cs"/>
              </a:rPr>
              <a:t>)</a:t>
            </a: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3272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hape 79">
            <a:extLst>
              <a:ext uri="{FF2B5EF4-FFF2-40B4-BE49-F238E27FC236}">
                <a16:creationId xmlns:a16="http://schemas.microsoft.com/office/drawing/2014/main" id="{47C33F45-D55E-44B4-E6DF-B3168D8571C9}"/>
              </a:ext>
            </a:extLst>
          </p:cNvPr>
          <p:cNvSpPr/>
          <p:nvPr/>
        </p:nvSpPr>
        <p:spPr>
          <a:xfrm>
            <a:off x="1123388" y="947049"/>
            <a:ext cx="9686680"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ts val="3360"/>
              </a:lnSpc>
              <a:defRPr sz="1800"/>
            </a:pP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GCOS </a:t>
            </a:r>
            <a:r>
              <a:rPr lang="es-ES" sz="4400" b="1" kern="100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main</a:t>
            </a: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a:t>
            </a:r>
            <a:r>
              <a:rPr lang="es-ES" sz="4400" b="1" kern="100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activities</a:t>
            </a: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and outputs</a:t>
            </a:r>
            <a:endParaRPr lang="en-U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pic>
        <p:nvPicPr>
          <p:cNvPr id="2" name="Picture 1">
            <a:hlinkClick r:id="rId4"/>
            <a:extLst>
              <a:ext uri="{FF2B5EF4-FFF2-40B4-BE49-F238E27FC236}">
                <a16:creationId xmlns:a16="http://schemas.microsoft.com/office/drawing/2014/main" id="{2BED5F12-0E02-18FB-7584-28F5274BF73A}"/>
              </a:ext>
            </a:extLst>
          </p:cNvPr>
          <p:cNvPicPr>
            <a:picLocks noChangeAspect="1"/>
          </p:cNvPicPr>
          <p:nvPr/>
        </p:nvPicPr>
        <p:blipFill>
          <a:blip r:embed="rId5"/>
          <a:stretch>
            <a:fillRect/>
          </a:stretch>
        </p:blipFill>
        <p:spPr>
          <a:xfrm>
            <a:off x="4363578" y="4192037"/>
            <a:ext cx="3276094" cy="2124965"/>
          </a:xfrm>
          <a:prstGeom prst="rect">
            <a:avLst/>
          </a:prstGeom>
          <a:ln>
            <a:solidFill>
              <a:schemeClr val="tx2"/>
            </a:solidFill>
          </a:ln>
        </p:spPr>
      </p:pic>
      <p:pic>
        <p:nvPicPr>
          <p:cNvPr id="3" name="Picture 2" descr="A picture containing text, screenshot, graphic design&#10;&#10;Description automatically generated">
            <a:extLst>
              <a:ext uri="{FF2B5EF4-FFF2-40B4-BE49-F238E27FC236}">
                <a16:creationId xmlns:a16="http://schemas.microsoft.com/office/drawing/2014/main" id="{59D79D2D-0345-B464-31E4-6C7717C1B3B1}"/>
              </a:ext>
            </a:extLst>
          </p:cNvPr>
          <p:cNvPicPr>
            <a:picLocks noChangeAspect="1"/>
          </p:cNvPicPr>
          <p:nvPr/>
        </p:nvPicPr>
        <p:blipFill>
          <a:blip r:embed="rId6"/>
          <a:stretch>
            <a:fillRect/>
          </a:stretch>
        </p:blipFill>
        <p:spPr>
          <a:xfrm>
            <a:off x="1472459" y="1848195"/>
            <a:ext cx="2011036" cy="2845055"/>
          </a:xfrm>
          <a:prstGeom prst="rect">
            <a:avLst/>
          </a:prstGeom>
          <a:ln w="57150">
            <a:solidFill>
              <a:srgbClr val="FF9A1E"/>
            </a:solidFill>
          </a:ln>
        </p:spPr>
      </p:pic>
      <p:pic>
        <p:nvPicPr>
          <p:cNvPr id="7" name="Picture 6" descr="A picture containing text, screenshot, software, operating system&#10;&#10;Description automatically generated">
            <a:extLst>
              <a:ext uri="{FF2B5EF4-FFF2-40B4-BE49-F238E27FC236}">
                <a16:creationId xmlns:a16="http://schemas.microsoft.com/office/drawing/2014/main" id="{98DC2C58-BEBD-D2CE-5D2D-4762B9C89BF9}"/>
              </a:ext>
            </a:extLst>
          </p:cNvPr>
          <p:cNvPicPr>
            <a:picLocks noChangeAspect="1"/>
          </p:cNvPicPr>
          <p:nvPr/>
        </p:nvPicPr>
        <p:blipFill>
          <a:blip r:embed="rId7"/>
          <a:stretch>
            <a:fillRect/>
          </a:stretch>
        </p:blipFill>
        <p:spPr>
          <a:xfrm>
            <a:off x="8708507" y="1804361"/>
            <a:ext cx="1990996" cy="2822484"/>
          </a:xfrm>
          <a:prstGeom prst="rect">
            <a:avLst/>
          </a:prstGeom>
          <a:ln w="57150">
            <a:solidFill>
              <a:srgbClr val="09879E"/>
            </a:solidFill>
          </a:ln>
        </p:spPr>
      </p:pic>
      <p:sp>
        <p:nvSpPr>
          <p:cNvPr id="8" name="Shape 7">
            <a:extLst>
              <a:ext uri="{FF2B5EF4-FFF2-40B4-BE49-F238E27FC236}">
                <a16:creationId xmlns:a16="http://schemas.microsoft.com/office/drawing/2014/main" id="{45DE9858-ED91-D00B-1387-57985848F062}"/>
              </a:ext>
            </a:extLst>
          </p:cNvPr>
          <p:cNvSpPr/>
          <p:nvPr/>
        </p:nvSpPr>
        <p:spPr>
          <a:xfrm rot="1263484">
            <a:off x="4870393" y="1100782"/>
            <a:ext cx="1942907" cy="1508514"/>
          </a:xfrm>
          <a:prstGeom prst="swooshArrow">
            <a:avLst>
              <a:gd name="adj1" fmla="val 25000"/>
              <a:gd name="adj2" fmla="val 25000"/>
            </a:avLst>
          </a:prstGeom>
          <a:solidFill>
            <a:srgbClr val="00B0F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 name="Shape 8">
            <a:extLst>
              <a:ext uri="{FF2B5EF4-FFF2-40B4-BE49-F238E27FC236}">
                <a16:creationId xmlns:a16="http://schemas.microsoft.com/office/drawing/2014/main" id="{05A0363A-220C-2AC7-4CB4-20FB8ED659E0}"/>
              </a:ext>
            </a:extLst>
          </p:cNvPr>
          <p:cNvSpPr/>
          <p:nvPr/>
        </p:nvSpPr>
        <p:spPr>
          <a:xfrm rot="14665815">
            <a:off x="2552993" y="5565509"/>
            <a:ext cx="1646955" cy="1246367"/>
          </a:xfrm>
          <a:prstGeom prst="swooshArrow">
            <a:avLst>
              <a:gd name="adj1" fmla="val 25000"/>
              <a:gd name="adj2" fmla="val 25000"/>
            </a:avLst>
          </a:prstGeom>
          <a:solidFill>
            <a:srgbClr val="FF9A1E"/>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0" name="Shape 9">
            <a:extLst>
              <a:ext uri="{FF2B5EF4-FFF2-40B4-BE49-F238E27FC236}">
                <a16:creationId xmlns:a16="http://schemas.microsoft.com/office/drawing/2014/main" id="{7F0C0FCD-B8A6-81B4-A8CB-0057711C55CE}"/>
              </a:ext>
            </a:extLst>
          </p:cNvPr>
          <p:cNvSpPr/>
          <p:nvPr/>
        </p:nvSpPr>
        <p:spPr>
          <a:xfrm rot="10461981">
            <a:off x="7722714" y="5442068"/>
            <a:ext cx="1646955" cy="1246367"/>
          </a:xfrm>
          <a:prstGeom prst="swooshArrow">
            <a:avLst>
              <a:gd name="adj1" fmla="val 25000"/>
              <a:gd name="adj2" fmla="val 25000"/>
            </a:avLst>
          </a:prstGeom>
          <a:solidFill>
            <a:srgbClr val="09879E"/>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Freeform: Shape 10">
            <a:extLst>
              <a:ext uri="{FF2B5EF4-FFF2-40B4-BE49-F238E27FC236}">
                <a16:creationId xmlns:a16="http://schemas.microsoft.com/office/drawing/2014/main" id="{890CEC6F-757B-0572-A8CB-5165CE36159E}"/>
              </a:ext>
            </a:extLst>
          </p:cNvPr>
          <p:cNvSpPr/>
          <p:nvPr/>
        </p:nvSpPr>
        <p:spPr>
          <a:xfrm>
            <a:off x="4389422" y="6436240"/>
            <a:ext cx="3276094" cy="409070"/>
          </a:xfrm>
          <a:custGeom>
            <a:avLst/>
            <a:gdLst>
              <a:gd name="connsiteX0" fmla="*/ 0 w 2444679"/>
              <a:gd name="connsiteY0" fmla="*/ 162979 h 1629786"/>
              <a:gd name="connsiteX1" fmla="*/ 162979 w 2444679"/>
              <a:gd name="connsiteY1" fmla="*/ 0 h 1629786"/>
              <a:gd name="connsiteX2" fmla="*/ 2281700 w 2444679"/>
              <a:gd name="connsiteY2" fmla="*/ 0 h 1629786"/>
              <a:gd name="connsiteX3" fmla="*/ 2444679 w 2444679"/>
              <a:gd name="connsiteY3" fmla="*/ 162979 h 1629786"/>
              <a:gd name="connsiteX4" fmla="*/ 2444679 w 2444679"/>
              <a:gd name="connsiteY4" fmla="*/ 1466807 h 1629786"/>
              <a:gd name="connsiteX5" fmla="*/ 2281700 w 2444679"/>
              <a:gd name="connsiteY5" fmla="*/ 1629786 h 1629786"/>
              <a:gd name="connsiteX6" fmla="*/ 162979 w 2444679"/>
              <a:gd name="connsiteY6" fmla="*/ 1629786 h 1629786"/>
              <a:gd name="connsiteX7" fmla="*/ 0 w 2444679"/>
              <a:gd name="connsiteY7" fmla="*/ 1466807 h 1629786"/>
              <a:gd name="connsiteX8" fmla="*/ 0 w 2444679"/>
              <a:gd name="connsiteY8" fmla="*/ 162979 h 162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4679" h="1629786">
                <a:moveTo>
                  <a:pt x="0" y="162979"/>
                </a:moveTo>
                <a:cubicBezTo>
                  <a:pt x="0" y="72968"/>
                  <a:pt x="72968" y="0"/>
                  <a:pt x="162979" y="0"/>
                </a:cubicBezTo>
                <a:lnTo>
                  <a:pt x="2281700" y="0"/>
                </a:lnTo>
                <a:cubicBezTo>
                  <a:pt x="2371711" y="0"/>
                  <a:pt x="2444679" y="72968"/>
                  <a:pt x="2444679" y="162979"/>
                </a:cubicBezTo>
                <a:lnTo>
                  <a:pt x="2444679" y="1466807"/>
                </a:lnTo>
                <a:cubicBezTo>
                  <a:pt x="2444679" y="1556818"/>
                  <a:pt x="2371711" y="1629786"/>
                  <a:pt x="2281700" y="1629786"/>
                </a:cubicBezTo>
                <a:lnTo>
                  <a:pt x="162979" y="1629786"/>
                </a:lnTo>
                <a:cubicBezTo>
                  <a:pt x="72968" y="1629786"/>
                  <a:pt x="0" y="1556818"/>
                  <a:pt x="0" y="1466807"/>
                </a:cubicBezTo>
                <a:lnTo>
                  <a:pt x="0" y="162979"/>
                </a:lnTo>
                <a:close/>
              </a:path>
            </a:pathLst>
          </a:custGeom>
          <a:solidFill>
            <a:srgbClr val="1D9DDA"/>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0094" tIns="90094" rIns="90094" bIns="90094" numCol="1" spcCol="1270" anchor="ctr" anchorCtr="0">
            <a:noAutofit/>
          </a:bodyPr>
          <a:lstStyle/>
          <a:p>
            <a:pPr algn="ctr" defTabSz="633413">
              <a:lnSpc>
                <a:spcPct val="90000"/>
              </a:lnSpc>
              <a:spcBef>
                <a:spcPct val="0"/>
              </a:spcBef>
              <a:spcAft>
                <a:spcPct val="35000"/>
              </a:spcAft>
              <a:defRPr/>
            </a:pPr>
            <a:r>
              <a:rPr lang="en-GB" altLang="en-US" sz="1200" b="1">
                <a:solidFill>
                  <a:prstClr val="white"/>
                </a:solidFill>
                <a:latin typeface="Montserrat" panose="00000500000000000000" pitchFamily="2" charset="0"/>
                <a:ea typeface="SimSun"/>
                <a:cs typeface="Arial"/>
              </a:rPr>
              <a:t>Identify what we need to measure (ECV requirements)</a:t>
            </a:r>
            <a:endParaRPr lang="en-GB" sz="1200">
              <a:solidFill>
                <a:prstClr val="white"/>
              </a:solidFill>
              <a:latin typeface="Montserrat" panose="00000500000000000000" pitchFamily="2" charset="0"/>
              <a:ea typeface="SimSun"/>
              <a:cs typeface="Arial"/>
            </a:endParaRPr>
          </a:p>
        </p:txBody>
      </p:sp>
      <p:sp>
        <p:nvSpPr>
          <p:cNvPr id="12" name="Freeform: Shape 11">
            <a:extLst>
              <a:ext uri="{FF2B5EF4-FFF2-40B4-BE49-F238E27FC236}">
                <a16:creationId xmlns:a16="http://schemas.microsoft.com/office/drawing/2014/main" id="{CD05CBF0-2D2B-885A-1591-F7E40A46C7F9}"/>
              </a:ext>
            </a:extLst>
          </p:cNvPr>
          <p:cNvSpPr/>
          <p:nvPr/>
        </p:nvSpPr>
        <p:spPr>
          <a:xfrm>
            <a:off x="542441" y="4807154"/>
            <a:ext cx="3751600" cy="686117"/>
          </a:xfrm>
          <a:custGeom>
            <a:avLst/>
            <a:gdLst>
              <a:gd name="connsiteX0" fmla="*/ 0 w 2444679"/>
              <a:gd name="connsiteY0" fmla="*/ 162979 h 1629786"/>
              <a:gd name="connsiteX1" fmla="*/ 162979 w 2444679"/>
              <a:gd name="connsiteY1" fmla="*/ 0 h 1629786"/>
              <a:gd name="connsiteX2" fmla="*/ 2281700 w 2444679"/>
              <a:gd name="connsiteY2" fmla="*/ 0 h 1629786"/>
              <a:gd name="connsiteX3" fmla="*/ 2444679 w 2444679"/>
              <a:gd name="connsiteY3" fmla="*/ 162979 h 1629786"/>
              <a:gd name="connsiteX4" fmla="*/ 2444679 w 2444679"/>
              <a:gd name="connsiteY4" fmla="*/ 1466807 h 1629786"/>
              <a:gd name="connsiteX5" fmla="*/ 2281700 w 2444679"/>
              <a:gd name="connsiteY5" fmla="*/ 1629786 h 1629786"/>
              <a:gd name="connsiteX6" fmla="*/ 162979 w 2444679"/>
              <a:gd name="connsiteY6" fmla="*/ 1629786 h 1629786"/>
              <a:gd name="connsiteX7" fmla="*/ 0 w 2444679"/>
              <a:gd name="connsiteY7" fmla="*/ 1466807 h 1629786"/>
              <a:gd name="connsiteX8" fmla="*/ 0 w 2444679"/>
              <a:gd name="connsiteY8" fmla="*/ 162979 h 162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4679" h="1629786">
                <a:moveTo>
                  <a:pt x="0" y="162979"/>
                </a:moveTo>
                <a:cubicBezTo>
                  <a:pt x="0" y="72968"/>
                  <a:pt x="72968" y="0"/>
                  <a:pt x="162979" y="0"/>
                </a:cubicBezTo>
                <a:lnTo>
                  <a:pt x="2281700" y="0"/>
                </a:lnTo>
                <a:cubicBezTo>
                  <a:pt x="2371711" y="0"/>
                  <a:pt x="2444679" y="72968"/>
                  <a:pt x="2444679" y="162979"/>
                </a:cubicBezTo>
                <a:lnTo>
                  <a:pt x="2444679" y="1466807"/>
                </a:lnTo>
                <a:cubicBezTo>
                  <a:pt x="2444679" y="1556818"/>
                  <a:pt x="2371711" y="1629786"/>
                  <a:pt x="2281700" y="1629786"/>
                </a:cubicBezTo>
                <a:lnTo>
                  <a:pt x="162979" y="1629786"/>
                </a:lnTo>
                <a:cubicBezTo>
                  <a:pt x="72968" y="1629786"/>
                  <a:pt x="0" y="1556818"/>
                  <a:pt x="0" y="1466807"/>
                </a:cubicBezTo>
                <a:lnTo>
                  <a:pt x="0" y="162979"/>
                </a:lnTo>
                <a:close/>
              </a:path>
            </a:pathLst>
          </a:custGeom>
          <a:solidFill>
            <a:srgbClr val="FF9A1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0094" tIns="90094" rIns="90094" bIns="90094" numCol="1" spcCol="1270" anchor="ctr" anchorCtr="0">
            <a:noAutofit/>
          </a:bodyPr>
          <a:lstStyle/>
          <a:p>
            <a:pPr algn="ctr" defTabSz="633413">
              <a:lnSpc>
                <a:spcPct val="90000"/>
              </a:lnSpc>
              <a:spcBef>
                <a:spcPct val="0"/>
              </a:spcBef>
              <a:spcAft>
                <a:spcPct val="35000"/>
              </a:spcAft>
              <a:defRPr/>
            </a:pPr>
            <a:r>
              <a:rPr lang="en-GB" altLang="en-US" sz="1200" b="1">
                <a:solidFill>
                  <a:prstClr val="white"/>
                </a:solidFill>
                <a:latin typeface="Montserrat" panose="00000500000000000000" pitchFamily="2" charset="0"/>
                <a:ea typeface="SimSun"/>
                <a:cs typeface="Arial"/>
              </a:rPr>
              <a:t>Assess if the Status of the observing system for climate meets those requirements</a:t>
            </a:r>
          </a:p>
          <a:p>
            <a:pPr algn="ctr" defTabSz="633413">
              <a:lnSpc>
                <a:spcPct val="90000"/>
              </a:lnSpc>
              <a:spcBef>
                <a:spcPct val="0"/>
              </a:spcBef>
              <a:spcAft>
                <a:spcPct val="35000"/>
              </a:spcAft>
              <a:defRPr/>
            </a:pPr>
            <a:r>
              <a:rPr lang="en-GB" sz="1200" b="1">
                <a:solidFill>
                  <a:prstClr val="white"/>
                </a:solidFill>
                <a:latin typeface="Montserrat" panose="00000500000000000000" pitchFamily="2" charset="0"/>
                <a:ea typeface="SimSun"/>
                <a:cs typeface="Arial"/>
              </a:rPr>
              <a:t>(GCOS Status Report)</a:t>
            </a:r>
            <a:endParaRPr lang="en-GB" sz="1200">
              <a:solidFill>
                <a:prstClr val="white"/>
              </a:solidFill>
              <a:latin typeface="Montserrat" panose="00000500000000000000" pitchFamily="2" charset="0"/>
              <a:ea typeface="SimSun"/>
              <a:cs typeface="Arial"/>
            </a:endParaRPr>
          </a:p>
        </p:txBody>
      </p:sp>
      <p:sp>
        <p:nvSpPr>
          <p:cNvPr id="13" name="Freeform: Shape 12">
            <a:extLst>
              <a:ext uri="{FF2B5EF4-FFF2-40B4-BE49-F238E27FC236}">
                <a16:creationId xmlns:a16="http://schemas.microsoft.com/office/drawing/2014/main" id="{5F6B8714-B44F-6BAD-3E61-68E2EB78BF41}"/>
              </a:ext>
            </a:extLst>
          </p:cNvPr>
          <p:cNvSpPr/>
          <p:nvPr/>
        </p:nvSpPr>
        <p:spPr>
          <a:xfrm>
            <a:off x="7760897" y="4761782"/>
            <a:ext cx="3276094" cy="776860"/>
          </a:xfrm>
          <a:custGeom>
            <a:avLst/>
            <a:gdLst>
              <a:gd name="connsiteX0" fmla="*/ 0 w 2444679"/>
              <a:gd name="connsiteY0" fmla="*/ 162979 h 1629786"/>
              <a:gd name="connsiteX1" fmla="*/ 162979 w 2444679"/>
              <a:gd name="connsiteY1" fmla="*/ 0 h 1629786"/>
              <a:gd name="connsiteX2" fmla="*/ 2281700 w 2444679"/>
              <a:gd name="connsiteY2" fmla="*/ 0 h 1629786"/>
              <a:gd name="connsiteX3" fmla="*/ 2444679 w 2444679"/>
              <a:gd name="connsiteY3" fmla="*/ 162979 h 1629786"/>
              <a:gd name="connsiteX4" fmla="*/ 2444679 w 2444679"/>
              <a:gd name="connsiteY4" fmla="*/ 1466807 h 1629786"/>
              <a:gd name="connsiteX5" fmla="*/ 2281700 w 2444679"/>
              <a:gd name="connsiteY5" fmla="*/ 1629786 h 1629786"/>
              <a:gd name="connsiteX6" fmla="*/ 162979 w 2444679"/>
              <a:gd name="connsiteY6" fmla="*/ 1629786 h 1629786"/>
              <a:gd name="connsiteX7" fmla="*/ 0 w 2444679"/>
              <a:gd name="connsiteY7" fmla="*/ 1466807 h 1629786"/>
              <a:gd name="connsiteX8" fmla="*/ 0 w 2444679"/>
              <a:gd name="connsiteY8" fmla="*/ 162979 h 162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4679" h="1629786">
                <a:moveTo>
                  <a:pt x="0" y="162979"/>
                </a:moveTo>
                <a:cubicBezTo>
                  <a:pt x="0" y="72968"/>
                  <a:pt x="72968" y="0"/>
                  <a:pt x="162979" y="0"/>
                </a:cubicBezTo>
                <a:lnTo>
                  <a:pt x="2281700" y="0"/>
                </a:lnTo>
                <a:cubicBezTo>
                  <a:pt x="2371711" y="0"/>
                  <a:pt x="2444679" y="72968"/>
                  <a:pt x="2444679" y="162979"/>
                </a:cubicBezTo>
                <a:lnTo>
                  <a:pt x="2444679" y="1466807"/>
                </a:lnTo>
                <a:cubicBezTo>
                  <a:pt x="2444679" y="1556818"/>
                  <a:pt x="2371711" y="1629786"/>
                  <a:pt x="2281700" y="1629786"/>
                </a:cubicBezTo>
                <a:lnTo>
                  <a:pt x="162979" y="1629786"/>
                </a:lnTo>
                <a:cubicBezTo>
                  <a:pt x="72968" y="1629786"/>
                  <a:pt x="0" y="1556818"/>
                  <a:pt x="0" y="1466807"/>
                </a:cubicBezTo>
                <a:lnTo>
                  <a:pt x="0" y="162979"/>
                </a:lnTo>
                <a:close/>
              </a:path>
            </a:pathLst>
          </a:custGeom>
          <a:solidFill>
            <a:srgbClr val="09879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0094" tIns="90094" rIns="90094" bIns="90094" numCol="1" spcCol="1270" anchor="ctr" anchorCtr="0">
            <a:noAutofit/>
          </a:bodyPr>
          <a:lstStyle/>
          <a:p>
            <a:pPr algn="ctr" defTabSz="633413">
              <a:lnSpc>
                <a:spcPct val="90000"/>
              </a:lnSpc>
              <a:spcBef>
                <a:spcPct val="0"/>
              </a:spcBef>
              <a:spcAft>
                <a:spcPct val="35000"/>
              </a:spcAft>
              <a:defRPr/>
            </a:pPr>
            <a:r>
              <a:rPr lang="en-GB" altLang="en-US" sz="1200" b="1">
                <a:solidFill>
                  <a:prstClr val="white"/>
                </a:solidFill>
                <a:latin typeface="Montserrat" panose="00000500000000000000" pitchFamily="2" charset="0"/>
                <a:ea typeface="SimSun"/>
                <a:cs typeface="Arial"/>
              </a:rPr>
              <a:t>Propose actions to improve the observing system for climate</a:t>
            </a:r>
          </a:p>
          <a:p>
            <a:pPr algn="ctr" defTabSz="633413">
              <a:lnSpc>
                <a:spcPct val="90000"/>
              </a:lnSpc>
              <a:spcBef>
                <a:spcPct val="0"/>
              </a:spcBef>
              <a:spcAft>
                <a:spcPct val="35000"/>
              </a:spcAft>
              <a:defRPr/>
            </a:pPr>
            <a:r>
              <a:rPr lang="en-GB" sz="1200" b="1">
                <a:solidFill>
                  <a:prstClr val="white"/>
                </a:solidFill>
                <a:latin typeface="Montserrat"/>
                <a:ea typeface="SimSun"/>
                <a:cs typeface="Arial"/>
              </a:rPr>
              <a:t>(GCOS Implementation Plan)</a:t>
            </a:r>
            <a:endParaRPr lang="en-GB" sz="1200">
              <a:solidFill>
                <a:prstClr val="white"/>
              </a:solidFill>
              <a:latin typeface="Montserrat"/>
              <a:ea typeface="SimSun"/>
              <a:cs typeface="Arial"/>
            </a:endParaRPr>
          </a:p>
        </p:txBody>
      </p:sp>
      <p:sp>
        <p:nvSpPr>
          <p:cNvPr id="14" name="Oval 13">
            <a:extLst>
              <a:ext uri="{FF2B5EF4-FFF2-40B4-BE49-F238E27FC236}">
                <a16:creationId xmlns:a16="http://schemas.microsoft.com/office/drawing/2014/main" id="{36A87A11-3788-9565-B52E-296EAE657338}"/>
              </a:ext>
            </a:extLst>
          </p:cNvPr>
          <p:cNvSpPr/>
          <p:nvPr/>
        </p:nvSpPr>
        <p:spPr>
          <a:xfrm>
            <a:off x="4852448" y="2243847"/>
            <a:ext cx="2195405" cy="167658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cap="all" spc="75">
                <a:solidFill>
                  <a:schemeClr val="bg1"/>
                </a:solidFill>
                <a:latin typeface="+mj-lt"/>
                <a:ea typeface="+mj-ea"/>
                <a:cs typeface="+mj-cs"/>
              </a:rPr>
              <a:t>UNFCCC</a:t>
            </a:r>
            <a:endParaRPr lang="en-US" sz="2400" cap="all" spc="75">
              <a:solidFill>
                <a:schemeClr val="bg1"/>
              </a:solidFill>
              <a:latin typeface="+mj-lt"/>
              <a:ea typeface="+mj-ea"/>
              <a:cs typeface="+mj-cs"/>
            </a:endParaRPr>
          </a:p>
        </p:txBody>
      </p:sp>
    </p:spTree>
    <p:extLst>
      <p:ext uri="{BB962C8B-B14F-4D97-AF65-F5344CB8AC3E}">
        <p14:creationId xmlns:p14="http://schemas.microsoft.com/office/powerpoint/2010/main" val="2981204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103">
            <a:extLst>
              <a:ext uri="{FF2B5EF4-FFF2-40B4-BE49-F238E27FC236}">
                <a16:creationId xmlns:a16="http://schemas.microsoft.com/office/drawing/2014/main" id="{D3F47578-6EAC-FD68-FBEB-32F0503AA5FF}"/>
              </a:ext>
            </a:extLst>
          </p:cNvPr>
          <p:cNvSpPr/>
          <p:nvPr/>
        </p:nvSpPr>
        <p:spPr>
          <a:xfrm>
            <a:off x="1561575" y="2210222"/>
            <a:ext cx="4066275" cy="360348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60960" anchor="t">
            <a:spAutoFit/>
          </a:bodyPr>
          <a:lstStyle/>
          <a:p>
            <a:pPr marL="342900" indent="-342900">
              <a:lnSpc>
                <a:spcPct val="107000"/>
              </a:lnSpc>
              <a:spcAft>
                <a:spcPts val="800"/>
              </a:spcAft>
              <a:buFont typeface="Arial" panose="020B0604020202020204" pitchFamily="34" charset="0"/>
              <a:buChar char="•"/>
            </a:pPr>
            <a:r>
              <a:rPr lang="en-US" sz="2200" b="1" dirty="0">
                <a:solidFill>
                  <a:srgbClr val="005BAA"/>
                </a:solidFill>
                <a:effectLst/>
                <a:latin typeface="Arial"/>
                <a:ea typeface="Verdana"/>
                <a:cs typeface="Arial"/>
              </a:rPr>
              <a:t>GCOS</a:t>
            </a:r>
            <a:r>
              <a:rPr lang="en-US" sz="2200" b="1" dirty="0">
                <a:solidFill>
                  <a:srgbClr val="005BAA"/>
                </a:solidFill>
                <a:latin typeface="Arial"/>
                <a:ea typeface="Verdana"/>
                <a:cs typeface="Arial"/>
              </a:rPr>
              <a:t> </a:t>
            </a:r>
            <a:r>
              <a:rPr lang="en-US" sz="2200" b="1" dirty="0">
                <a:solidFill>
                  <a:srgbClr val="005BAA"/>
                </a:solidFill>
                <a:effectLst/>
                <a:latin typeface="Arial"/>
                <a:ea typeface="Verdana"/>
                <a:cs typeface="Arial"/>
              </a:rPr>
              <a:t>networks</a:t>
            </a:r>
            <a:r>
              <a:rPr lang="en-US" sz="2200" b="1" dirty="0">
                <a:solidFill>
                  <a:srgbClr val="005BAA"/>
                </a:solidFill>
                <a:latin typeface="Arial"/>
                <a:ea typeface="Verdana"/>
                <a:cs typeface="Arial"/>
              </a:rPr>
              <a:t> </a:t>
            </a:r>
            <a:r>
              <a:rPr lang="en-US" sz="2200" dirty="0">
                <a:solidFill>
                  <a:srgbClr val="005BAA"/>
                </a:solidFill>
                <a:latin typeface="Arial"/>
                <a:ea typeface="Verdana"/>
                <a:cs typeface="Arial"/>
              </a:rPr>
              <a:t>included in WIGOS Manual</a:t>
            </a:r>
            <a:endParaRPr lang="en-US" sz="2200" dirty="0">
              <a:solidFill>
                <a:srgbClr val="005BAA"/>
              </a:solidFill>
              <a:latin typeface="Arial" panose="020B0604020202020204" pitchFamily="34" charset="0"/>
              <a:ea typeface="Verdana" panose="020B060403050404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200" dirty="0">
                <a:solidFill>
                  <a:srgbClr val="005BAA"/>
                </a:solidFill>
                <a:effectLst/>
                <a:latin typeface="Arial" panose="020B0604020202020204" pitchFamily="34" charset="0"/>
                <a:ea typeface="Verdana" panose="020B0604030504040204" pitchFamily="34" charset="0"/>
                <a:cs typeface="Arial" panose="020B0604020202020204" pitchFamily="34" charset="0"/>
              </a:rPr>
              <a:t>GCOS promoting the concept of </a:t>
            </a:r>
            <a:r>
              <a:rPr lang="en-US" sz="2200" b="1" dirty="0">
                <a:solidFill>
                  <a:srgbClr val="005BAA"/>
                </a:solidFill>
                <a:effectLst/>
                <a:latin typeface="Arial" panose="020B0604020202020204" pitchFamily="34" charset="0"/>
                <a:ea typeface="Verdana" panose="020B0604030504040204" pitchFamily="34" charset="0"/>
                <a:cs typeface="Arial" panose="020B0604020202020204" pitchFamily="34" charset="0"/>
              </a:rPr>
              <a:t>Tiered Networks</a:t>
            </a:r>
          </a:p>
          <a:p>
            <a:pPr marL="342900" indent="-342900">
              <a:lnSpc>
                <a:spcPct val="107000"/>
              </a:lnSpc>
              <a:spcAft>
                <a:spcPts val="800"/>
              </a:spcAft>
              <a:buFont typeface="Arial" panose="020B0604020202020204" pitchFamily="34" charset="0"/>
              <a:buChar char="•"/>
            </a:pPr>
            <a:r>
              <a:rPr lang="en-US" sz="2200" dirty="0">
                <a:solidFill>
                  <a:srgbClr val="005BAA"/>
                </a:solidFill>
                <a:latin typeface="Arial" panose="020B0604020202020204" pitchFamily="34" charset="0"/>
                <a:ea typeface="Verdana" panose="020B0604030504040204" pitchFamily="34" charset="0"/>
                <a:cs typeface="Arial" panose="020B0604020202020204" pitchFamily="34" charset="0"/>
              </a:rPr>
              <a:t>GCOS involved in the </a:t>
            </a: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expansion of GBON</a:t>
            </a:r>
          </a:p>
          <a:p>
            <a:pPr marL="342900" indent="-342900">
              <a:lnSpc>
                <a:spcPct val="107000"/>
              </a:lnSpc>
              <a:spcAft>
                <a:spcPts val="800"/>
              </a:spcAft>
              <a:buFont typeface="Arial" panose="020B0604020202020204" pitchFamily="34" charset="0"/>
              <a:buChar char="•"/>
            </a:pPr>
            <a:r>
              <a:rPr lang="en-US" sz="2200" dirty="0">
                <a:solidFill>
                  <a:srgbClr val="005BAA"/>
                </a:solidFill>
                <a:latin typeface="Arial" panose="020B0604020202020204" pitchFamily="34" charset="0"/>
                <a:ea typeface="Verdana" panose="020B0604030504040204" pitchFamily="34" charset="0"/>
                <a:cs typeface="Arial" panose="020B0604020202020204" pitchFamily="34" charset="0"/>
              </a:rPr>
              <a:t>GCOS in charge of </a:t>
            </a: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Climate monitoring requirements </a:t>
            </a:r>
            <a:r>
              <a:rPr lang="en-US" sz="2200" dirty="0">
                <a:solidFill>
                  <a:srgbClr val="005BAA"/>
                </a:solidFill>
                <a:latin typeface="Arial" panose="020B0604020202020204" pitchFamily="34" charset="0"/>
                <a:ea typeface="Verdana" panose="020B0604030504040204" pitchFamily="34" charset="0"/>
                <a:cs typeface="Arial" panose="020B0604020202020204" pitchFamily="34" charset="0"/>
              </a:rPr>
              <a:t>in RRR</a:t>
            </a:r>
          </a:p>
        </p:txBody>
      </p:sp>
      <p:sp>
        <p:nvSpPr>
          <p:cNvPr id="3" name="Shape 79">
            <a:extLst>
              <a:ext uri="{FF2B5EF4-FFF2-40B4-BE49-F238E27FC236}">
                <a16:creationId xmlns:a16="http://schemas.microsoft.com/office/drawing/2014/main" id="{9E458718-1F9B-4D01-EBDA-29D12DEE1547}"/>
              </a:ext>
            </a:extLst>
          </p:cNvPr>
          <p:cNvSpPr/>
          <p:nvPr/>
        </p:nvSpPr>
        <p:spPr>
          <a:xfrm>
            <a:off x="883800" y="1044291"/>
            <a:ext cx="10336973" cy="89146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ts val="3360"/>
              </a:lnSpc>
              <a:defRPr sz="1800"/>
            </a:pP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GCOS and INFCOM: </a:t>
            </a:r>
            <a:r>
              <a:rPr lang="es-ES" sz="4400" b="1" kern="100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many</a:t>
            </a: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a:t>
            </a:r>
            <a:r>
              <a:rPr lang="es-ES" sz="4400" b="1" kern="100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joint</a:t>
            </a: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a:t>
            </a:r>
            <a:r>
              <a:rPr lang="es-ES" sz="4400" b="1" kern="100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activities</a:t>
            </a: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and </a:t>
            </a:r>
            <a:r>
              <a:rPr lang="es-ES" sz="4400" b="1" kern="100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functional</a:t>
            </a:r>
            <a:r>
              <a:rPr lang="es-E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a:t>
            </a:r>
            <a:r>
              <a:rPr lang="es-ES" sz="4400" b="1" kern="100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connections</a:t>
            </a:r>
            <a:endParaRPr lang="en-U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4" name="Shape 103">
            <a:extLst>
              <a:ext uri="{FF2B5EF4-FFF2-40B4-BE49-F238E27FC236}">
                <a16:creationId xmlns:a16="http://schemas.microsoft.com/office/drawing/2014/main" id="{FE73C36B-3F65-DBE8-CA1C-AD190145017D}"/>
              </a:ext>
            </a:extLst>
          </p:cNvPr>
          <p:cNvSpPr/>
          <p:nvPr/>
        </p:nvSpPr>
        <p:spPr>
          <a:xfrm>
            <a:off x="6654336" y="2080378"/>
            <a:ext cx="4066275" cy="386317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60960" anchor="t">
            <a:spAutoFit/>
          </a:bodyPr>
          <a:lstStyle/>
          <a:p>
            <a:pPr marL="342900" indent="-342900">
              <a:lnSpc>
                <a:spcPct val="107000"/>
              </a:lnSpc>
              <a:spcAft>
                <a:spcPts val="800"/>
              </a:spcAft>
              <a:buFont typeface="Arial" panose="020B0604020202020204" pitchFamily="34" charset="0"/>
              <a:buChar char="•"/>
            </a:pPr>
            <a:r>
              <a:rPr lang="en-US" sz="2200">
                <a:solidFill>
                  <a:srgbClr val="005BAA"/>
                </a:solidFill>
                <a:effectLst/>
                <a:latin typeface="Arial" panose="020B0604020202020204" pitchFamily="34" charset="0"/>
                <a:ea typeface="Verdana" panose="020B0604030504040204" pitchFamily="34" charset="0"/>
                <a:cs typeface="Arial" panose="020B0604020202020204" pitchFamily="34" charset="0"/>
              </a:rPr>
              <a:t>GCOS </a:t>
            </a:r>
            <a:r>
              <a:rPr lang="es-ES" sz="2200" err="1">
                <a:solidFill>
                  <a:srgbClr val="005BAA"/>
                </a:solidFill>
                <a:effectLst/>
                <a:latin typeface="Arial" panose="020B0604020202020204" pitchFamily="34" charset="0"/>
                <a:ea typeface="Verdana" panose="020B0604030504040204" pitchFamily="34" charset="0"/>
                <a:cs typeface="Arial" panose="020B0604020202020204" pitchFamily="34" charset="0"/>
              </a:rPr>
              <a:t>involved</a:t>
            </a:r>
            <a:r>
              <a:rPr lang="es-ES" sz="2200">
                <a:solidFill>
                  <a:srgbClr val="005BAA"/>
                </a:solidFill>
                <a:effectLst/>
                <a:latin typeface="Arial" panose="020B0604020202020204" pitchFamily="34" charset="0"/>
                <a:ea typeface="Verdana" panose="020B0604030504040204" pitchFamily="34" charset="0"/>
                <a:cs typeface="Arial" panose="020B0604020202020204" pitchFamily="34" charset="0"/>
              </a:rPr>
              <a:t> in </a:t>
            </a:r>
            <a:r>
              <a:rPr lang="es-ES" sz="2200" err="1">
                <a:solidFill>
                  <a:srgbClr val="005BAA"/>
                </a:solidFill>
                <a:effectLst/>
                <a:latin typeface="Arial" panose="020B0604020202020204" pitchFamily="34" charset="0"/>
                <a:ea typeface="Verdana" panose="020B0604030504040204" pitchFamily="34" charset="0"/>
                <a:cs typeface="Arial" panose="020B0604020202020204" pitchFamily="34" charset="0"/>
              </a:rPr>
              <a:t>the</a:t>
            </a:r>
            <a:r>
              <a:rPr lang="es-ES" sz="2200">
                <a:solidFill>
                  <a:srgbClr val="005BAA"/>
                </a:solidFill>
                <a:effectLst/>
                <a:latin typeface="Arial" panose="020B0604020202020204" pitchFamily="34" charset="0"/>
                <a:ea typeface="Verdana" panose="020B0604030504040204" pitchFamily="34" charset="0"/>
                <a:cs typeface="Arial" panose="020B0604020202020204" pitchFamily="34" charset="0"/>
              </a:rPr>
              <a:t> </a:t>
            </a:r>
            <a:r>
              <a:rPr lang="es-ES" sz="2200" err="1">
                <a:solidFill>
                  <a:srgbClr val="005BAA"/>
                </a:solidFill>
                <a:effectLst/>
                <a:latin typeface="Arial" panose="020B0604020202020204" pitchFamily="34" charset="0"/>
                <a:ea typeface="Verdana" panose="020B0604030504040204" pitchFamily="34" charset="0"/>
                <a:cs typeface="Arial" panose="020B0604020202020204" pitchFamily="34" charset="0"/>
              </a:rPr>
              <a:t>development</a:t>
            </a:r>
            <a:r>
              <a:rPr lang="es-ES" sz="2200">
                <a:solidFill>
                  <a:srgbClr val="005BAA"/>
                </a:solidFill>
                <a:effectLst/>
                <a:latin typeface="Arial" panose="020B0604020202020204" pitchFamily="34" charset="0"/>
                <a:ea typeface="Verdana" panose="020B0604030504040204" pitchFamily="34" charset="0"/>
                <a:cs typeface="Arial" panose="020B0604020202020204" pitchFamily="34" charset="0"/>
              </a:rPr>
              <a:t> and </a:t>
            </a:r>
            <a:r>
              <a:rPr lang="es-ES" sz="2200" b="1" err="1">
                <a:solidFill>
                  <a:srgbClr val="005BAA"/>
                </a:solidFill>
                <a:effectLst/>
                <a:latin typeface="Arial" panose="020B0604020202020204" pitchFamily="34" charset="0"/>
                <a:ea typeface="Verdana" panose="020B0604030504040204" pitchFamily="34" charset="0"/>
                <a:cs typeface="Arial" panose="020B0604020202020204" pitchFamily="34" charset="0"/>
              </a:rPr>
              <a:t>implementation</a:t>
            </a:r>
            <a:r>
              <a:rPr lang="es-ES" sz="2200" b="1">
                <a:solidFill>
                  <a:srgbClr val="005BAA"/>
                </a:solidFill>
                <a:effectLst/>
                <a:latin typeface="Arial" panose="020B0604020202020204" pitchFamily="34" charset="0"/>
                <a:ea typeface="Verdana" panose="020B0604030504040204" pitchFamily="34" charset="0"/>
                <a:cs typeface="Arial" panose="020B0604020202020204" pitchFamily="34" charset="0"/>
              </a:rPr>
              <a:t> </a:t>
            </a:r>
            <a:r>
              <a:rPr lang="es-ES" sz="2200" b="1" err="1">
                <a:solidFill>
                  <a:srgbClr val="005BAA"/>
                </a:solidFill>
                <a:effectLst/>
                <a:latin typeface="Arial" panose="020B0604020202020204" pitchFamily="34" charset="0"/>
                <a:ea typeface="Verdana" panose="020B0604030504040204" pitchFamily="34" charset="0"/>
                <a:cs typeface="Arial" panose="020B0604020202020204" pitchFamily="34" charset="0"/>
              </a:rPr>
              <a:t>of</a:t>
            </a:r>
            <a:r>
              <a:rPr lang="es-ES" sz="2200" b="1">
                <a:solidFill>
                  <a:srgbClr val="005BAA"/>
                </a:solidFill>
                <a:effectLst/>
                <a:latin typeface="Arial" panose="020B0604020202020204" pitchFamily="34" charset="0"/>
                <a:ea typeface="Verdana" panose="020B0604030504040204" pitchFamily="34" charset="0"/>
                <a:cs typeface="Arial" panose="020B0604020202020204" pitchFamily="34" charset="0"/>
              </a:rPr>
              <a:t> WMO Data </a:t>
            </a:r>
            <a:r>
              <a:rPr lang="es-ES" sz="2200" b="1" err="1">
                <a:solidFill>
                  <a:srgbClr val="005BAA"/>
                </a:solidFill>
                <a:effectLst/>
                <a:latin typeface="Arial" panose="020B0604020202020204" pitchFamily="34" charset="0"/>
                <a:ea typeface="Verdana" panose="020B0604030504040204" pitchFamily="34" charset="0"/>
                <a:cs typeface="Arial" panose="020B0604020202020204" pitchFamily="34" charset="0"/>
              </a:rPr>
              <a:t>Policy</a:t>
            </a:r>
            <a:r>
              <a:rPr lang="es-ES" sz="2200" b="1">
                <a:solidFill>
                  <a:srgbClr val="005BAA"/>
                </a:solidFill>
                <a:effectLst/>
                <a:latin typeface="Arial" panose="020B0604020202020204" pitchFamily="34" charset="0"/>
                <a:ea typeface="Verdana" panose="020B0604030504040204" pitchFamily="34" charset="0"/>
                <a:cs typeface="Arial" panose="020B0604020202020204" pitchFamily="34" charset="0"/>
              </a:rPr>
              <a:t> </a:t>
            </a:r>
            <a:r>
              <a:rPr lang="es-ES" sz="2200">
                <a:solidFill>
                  <a:srgbClr val="005BAA"/>
                </a:solidFill>
                <a:effectLst/>
                <a:latin typeface="Arial" panose="020B0604020202020204" pitchFamily="34" charset="0"/>
                <a:ea typeface="Verdana" panose="020B0604030504040204" pitchFamily="34" charset="0"/>
                <a:cs typeface="Arial" panose="020B0604020202020204" pitchFamily="34" charset="0"/>
              </a:rPr>
              <a:t>(</a:t>
            </a:r>
            <a:r>
              <a:rPr lang="es-ES" sz="2200" err="1">
                <a:solidFill>
                  <a:srgbClr val="005BAA"/>
                </a:solidFill>
                <a:effectLst/>
                <a:latin typeface="Arial" panose="020B0604020202020204" pitchFamily="34" charset="0"/>
                <a:ea typeface="Verdana" panose="020B0604030504040204" pitchFamily="34" charset="0"/>
                <a:cs typeface="Arial" panose="020B0604020202020204" pitchFamily="34" charset="0"/>
              </a:rPr>
              <a:t>climate</a:t>
            </a:r>
            <a:r>
              <a:rPr lang="es-ES" sz="2200">
                <a:solidFill>
                  <a:srgbClr val="005BAA"/>
                </a:solidFill>
                <a:effectLst/>
                <a:latin typeface="Arial" panose="020B0604020202020204" pitchFamily="34" charset="0"/>
                <a:ea typeface="Verdana" panose="020B0604030504040204" pitchFamily="34" charset="0"/>
                <a:cs typeface="Arial" panose="020B0604020202020204" pitchFamily="34" charset="0"/>
              </a:rPr>
              <a:t> data)</a:t>
            </a:r>
            <a:endParaRPr lang="hr-HR" sz="2200">
              <a:solidFill>
                <a:srgbClr val="005BAA"/>
              </a:solidFill>
              <a:effectLst/>
              <a:latin typeface="Arial" panose="020B0604020202020204" pitchFamily="34" charset="0"/>
              <a:ea typeface="Verdana" panose="020B060403050404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200">
                <a:solidFill>
                  <a:srgbClr val="005BAA"/>
                </a:solidFill>
                <a:effectLst/>
                <a:latin typeface="Arial" panose="020B0604020202020204" pitchFamily="34" charset="0"/>
                <a:ea typeface="Verdana" panose="020B0604030504040204" pitchFamily="34" charset="0"/>
                <a:cs typeface="Arial" panose="020B0604020202020204" pitchFamily="34" charset="0"/>
              </a:rPr>
              <a:t>GCOS </a:t>
            </a:r>
            <a:r>
              <a:rPr lang="en-US" sz="2200" b="1">
                <a:solidFill>
                  <a:srgbClr val="005BAA"/>
                </a:solidFill>
                <a:effectLst/>
                <a:latin typeface="Arial" panose="020B0604020202020204" pitchFamily="34" charset="0"/>
                <a:ea typeface="Verdana" panose="020B0604030504040204" pitchFamily="34" charset="0"/>
                <a:cs typeface="Arial" panose="020B0604020202020204" pitchFamily="34" charset="0"/>
              </a:rPr>
              <a:t>strongly connected to G3W</a:t>
            </a:r>
            <a:r>
              <a:rPr lang="en-US" sz="2200">
                <a:solidFill>
                  <a:srgbClr val="005BAA"/>
                </a:solidFill>
                <a:effectLst/>
                <a:latin typeface="Arial" panose="020B0604020202020204" pitchFamily="34" charset="0"/>
                <a:ea typeface="Verdana" panose="020B0604030504040204" pitchFamily="34" charset="0"/>
                <a:cs typeface="Arial" panose="020B0604020202020204" pitchFamily="34" charset="0"/>
              </a:rPr>
              <a:t>, a pillar for its implementation</a:t>
            </a:r>
          </a:p>
          <a:p>
            <a:pPr marL="342900" indent="-342900">
              <a:lnSpc>
                <a:spcPct val="107000"/>
              </a:lnSpc>
              <a:spcAft>
                <a:spcPts val="800"/>
              </a:spcAft>
              <a:buFont typeface="Arial" panose="020B0604020202020204" pitchFamily="34" charset="0"/>
              <a:buChar char="•"/>
            </a:pPr>
            <a:r>
              <a:rPr lang="en-US" sz="2200">
                <a:solidFill>
                  <a:srgbClr val="005BAA"/>
                </a:solidFill>
                <a:effectLst/>
                <a:latin typeface="Arial" panose="020B0604020202020204" pitchFamily="34" charset="0"/>
                <a:ea typeface="Verdana" panose="020B0604030504040204" pitchFamily="34" charset="0"/>
                <a:cs typeface="Arial" panose="020B0604020202020204" pitchFamily="34" charset="0"/>
              </a:rPr>
              <a:t>GCOS in charge of </a:t>
            </a:r>
            <a:r>
              <a:rPr lang="en-US" sz="2200" b="1">
                <a:solidFill>
                  <a:srgbClr val="005BAA"/>
                </a:solidFill>
                <a:effectLst/>
                <a:latin typeface="Arial" panose="020B0604020202020204" pitchFamily="34" charset="0"/>
                <a:ea typeface="Verdana" panose="020B0604030504040204" pitchFamily="34" charset="0"/>
                <a:cs typeface="Arial" panose="020B0604020202020204" pitchFamily="34" charset="0"/>
              </a:rPr>
              <a:t>sections of W</a:t>
            </a:r>
            <a:r>
              <a:rPr lang="en-US" sz="2200" b="1">
                <a:solidFill>
                  <a:srgbClr val="005BAA"/>
                </a:solidFill>
                <a:latin typeface="Arial" panose="020B0604020202020204" pitchFamily="34" charset="0"/>
                <a:ea typeface="Verdana" panose="020B0604030504040204" pitchFamily="34" charset="0"/>
                <a:cs typeface="Arial" panose="020B0604020202020204" pitchFamily="34" charset="0"/>
              </a:rPr>
              <a:t>IGOS manual </a:t>
            </a:r>
            <a:r>
              <a:rPr lang="en-US" sz="2200">
                <a:solidFill>
                  <a:srgbClr val="005BAA"/>
                </a:solidFill>
                <a:latin typeface="Arial" panose="020B0604020202020204" pitchFamily="34" charset="0"/>
                <a:ea typeface="Verdana" panose="020B0604030504040204" pitchFamily="34" charset="0"/>
                <a:cs typeface="Arial" panose="020B0604020202020204" pitchFamily="34" charset="0"/>
              </a:rPr>
              <a:t>concerning climate monitoring</a:t>
            </a:r>
            <a:r>
              <a:rPr lang="hr-HR" sz="2200">
                <a:solidFill>
                  <a:srgbClr val="005BAA"/>
                </a:solidFill>
                <a:effectLst/>
                <a:latin typeface="Arial" panose="020B0604020202020204" pitchFamily="34" charset="0"/>
                <a:ea typeface="Verdana" panose="020B0604030504040204" pitchFamily="34" charset="0"/>
                <a:cs typeface="Arial" panose="020B0604020202020204" pitchFamily="34" charset="0"/>
              </a:rPr>
              <a:t> </a:t>
            </a:r>
            <a:r>
              <a:rPr lang="en-US" sz="2200">
                <a:solidFill>
                  <a:srgbClr val="005BAA"/>
                </a:solidFill>
                <a:effectLst/>
                <a:latin typeface="Arial" panose="020B0604020202020204" pitchFamily="34" charset="0"/>
                <a:ea typeface="Verdana" panose="020B0604030504040204" pitchFamily="34" charset="0"/>
                <a:cs typeface="Arial" panose="020B0604020202020204" pitchFamily="34" charset="0"/>
              </a:rPr>
              <a:t> </a:t>
            </a:r>
            <a:r>
              <a:rPr lang="hr-HR" sz="2200">
                <a:solidFill>
                  <a:srgbClr val="005BAA"/>
                </a:solidFill>
                <a:effectLst/>
                <a:latin typeface="Arial" panose="020B0604020202020204" pitchFamily="34" charset="0"/>
                <a:ea typeface="Verdana" panose="020B0604030504040204" pitchFamily="34" charset="0"/>
                <a:cs typeface="Arial" panose="020B0604020202020204" pitchFamily="34" charset="0"/>
              </a:rPr>
              <a:t> </a:t>
            </a:r>
          </a:p>
        </p:txBody>
      </p:sp>
    </p:spTree>
    <p:extLst>
      <p:ext uri="{BB962C8B-B14F-4D97-AF65-F5344CB8AC3E}">
        <p14:creationId xmlns:p14="http://schemas.microsoft.com/office/powerpoint/2010/main" val="3984033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14d876b-62cc-43bb-abc1-9d013efad75e">
      <UserInfo>
        <DisplayName>Albert Fischer</DisplayName>
        <AccountId>241945</AccountId>
        <AccountType/>
      </UserInfo>
      <UserInfo>
        <DisplayName>Krunoslav PREMEC</DisplayName>
        <AccountId>55652</AccountId>
        <AccountType/>
      </UserInfo>
      <UserInfo>
        <DisplayName>Belén Martín Míguez</DisplayName>
        <AccountId>149851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FD96979E1E4B409960509F1B29C56C" ma:contentTypeVersion="" ma:contentTypeDescription="Create a new document." ma:contentTypeScope="" ma:versionID="9fa763f22644f3852908b11bd41faa78">
  <xsd:schema xmlns:xsd="http://www.w3.org/2001/XMLSchema" xmlns:xs="http://www.w3.org/2001/XMLSchema" xmlns:p="http://schemas.microsoft.com/office/2006/metadata/properties" xmlns:ns2="f14d876b-62cc-43bb-abc1-9d013efad75e" targetNamespace="http://schemas.microsoft.com/office/2006/metadata/properties" ma:root="true" ma:fieldsID="38de8a32582e476379615190af83d8c3" ns2:_="">
    <xsd:import namespace="f14d876b-62cc-43bb-abc1-9d013efad75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4d876b-62cc-43bb-abc1-9d013efad7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565FD8-2DDA-4874-A528-7291DA8AE30B}">
  <ds:schemaRefs>
    <ds:schemaRef ds:uri="http://schemas.microsoft.com/sharepoint/v3/contenttype/forms"/>
  </ds:schemaRefs>
</ds:datastoreItem>
</file>

<file path=customXml/itemProps2.xml><?xml version="1.0" encoding="utf-8"?>
<ds:datastoreItem xmlns:ds="http://schemas.openxmlformats.org/officeDocument/2006/customXml" ds:itemID="{64BA3B44-D623-4C2A-AA23-C7D80C044A73}">
  <ds:schemaRefs>
    <ds:schemaRef ds:uri="96d886eb-95f6-47f3-bdfb-70dab5061c60"/>
    <ds:schemaRef ds:uri="http://schemas.microsoft.com/sharepoint/v3"/>
    <ds:schemaRef ds:uri="http://www.w3.org/XML/1998/namespace"/>
    <ds:schemaRef ds:uri="3c76eea2-c21a-46e1-8f98-cfc2ba460d51"/>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4213DBC7-AAC9-4161-9F0B-11BD28E0D4CD}"/>
</file>

<file path=docProps/app.xml><?xml version="1.0" encoding="utf-8"?>
<Properties xmlns="http://schemas.openxmlformats.org/officeDocument/2006/extended-properties" xmlns:vt="http://schemas.openxmlformats.org/officeDocument/2006/docPropsVTypes">
  <TotalTime>0</TotalTime>
  <Words>771</Words>
  <Application>Microsoft Office PowerPoint</Application>
  <PresentationFormat>Widescreen</PresentationFormat>
  <Paragraphs>120</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Klara Josipovic</dc:creator>
  <cp:lastModifiedBy>Belén Martín Míguez</cp:lastModifiedBy>
  <cp:revision>27</cp:revision>
  <dcterms:created xsi:type="dcterms:W3CDTF">2024-01-11T14:19:20Z</dcterms:created>
  <dcterms:modified xsi:type="dcterms:W3CDTF">2024-04-18T09:56:11Z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0x0101002BFD96979E1E4B409960509F1B29C56C</vt:lpwstr>
  </property>
  <property fmtid="{D5CDD505-2E9C-101B-9397-08002B2CF9AE}" pid="3" name="_dlc_DocIdItemGuid">
    <vt:lpwstr>d9410c5b-4b37-4c8f-8899-06403149ffc9</vt:lpwstr>
  </property>
  <property fmtid="{D5CDD505-2E9C-101B-9397-08002B2CF9AE}" pid="4" name="MediaServiceImageTags">
    <vt:lpwstr/>
  </property>
</Properties>
</file>